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54" r:id="rId6"/>
  </p:sldMasterIdLst>
  <p:notesMasterIdLst>
    <p:notesMasterId r:id="rId24"/>
  </p:notesMasterIdLst>
  <p:handoutMasterIdLst>
    <p:handoutMasterId r:id="rId25"/>
  </p:handoutMasterIdLst>
  <p:sldIdLst>
    <p:sldId id="484" r:id="rId7"/>
    <p:sldId id="559" r:id="rId8"/>
    <p:sldId id="621" r:id="rId9"/>
    <p:sldId id="623" r:id="rId10"/>
    <p:sldId id="618" r:id="rId11"/>
    <p:sldId id="587" r:id="rId12"/>
    <p:sldId id="551" r:id="rId13"/>
    <p:sldId id="633" r:id="rId14"/>
    <p:sldId id="590" r:id="rId15"/>
    <p:sldId id="575" r:id="rId16"/>
    <p:sldId id="619" r:id="rId17"/>
    <p:sldId id="592" r:id="rId18"/>
    <p:sldId id="613" r:id="rId19"/>
    <p:sldId id="637" r:id="rId20"/>
    <p:sldId id="638" r:id="rId21"/>
    <p:sldId id="557" r:id="rId22"/>
    <p:sldId id="566" r:id="rId23"/>
  </p:sldIdLst>
  <p:sldSz cx="9906000" cy="6858000" type="A4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542"/>
    <a:srgbClr val="E36C0A"/>
    <a:srgbClr val="00338D"/>
    <a:srgbClr val="CCFFCC"/>
    <a:srgbClr val="FBD4B4"/>
    <a:srgbClr val="00549F"/>
    <a:srgbClr val="FFCC99"/>
    <a:srgbClr val="FDC82F"/>
    <a:srgbClr val="FDE3F6"/>
    <a:srgbClr val="CC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15" autoAdjust="0"/>
    <p:restoredTop sz="94638" autoAdjust="0"/>
  </p:normalViewPr>
  <p:slideViewPr>
    <p:cSldViewPr snapToGrid="0">
      <p:cViewPr>
        <p:scale>
          <a:sx n="80" d="100"/>
          <a:sy n="80" d="100"/>
        </p:scale>
        <p:origin x="-1446" y="-49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-2958" y="-96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135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35" tIns="45767" rIns="91535" bIns="45767" numCol="1" anchor="t" anchorCtr="0" compatLnSpc="1">
            <a:prstTxWarp prst="textNoShape">
              <a:avLst/>
            </a:prstTxWarp>
          </a:bodyPr>
          <a:lstStyle>
            <a:lvl1pPr defTabSz="914522">
              <a:defRPr sz="1200">
                <a:latin typeface="Arial" charset="0"/>
              </a:defRPr>
            </a:lvl1pPr>
          </a:lstStyle>
          <a:p>
            <a:endParaRPr lang="it-IT"/>
          </a:p>
        </p:txBody>
      </p:sp>
      <p:sp>
        <p:nvSpPr>
          <p:cNvPr id="628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955" y="0"/>
            <a:ext cx="2946135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35" tIns="45767" rIns="91535" bIns="45767" numCol="1" anchor="t" anchorCtr="0" compatLnSpc="1">
            <a:prstTxWarp prst="textNoShape">
              <a:avLst/>
            </a:prstTxWarp>
          </a:bodyPr>
          <a:lstStyle>
            <a:lvl1pPr algn="r" defTabSz="914522">
              <a:defRPr sz="1200">
                <a:latin typeface="Arial" charset="0"/>
              </a:defRPr>
            </a:lvl1pPr>
          </a:lstStyle>
          <a:p>
            <a:endParaRPr lang="it-IT"/>
          </a:p>
        </p:txBody>
      </p:sp>
      <p:sp>
        <p:nvSpPr>
          <p:cNvPr id="628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039"/>
            <a:ext cx="2946135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35" tIns="45767" rIns="91535" bIns="45767" numCol="1" anchor="b" anchorCtr="0" compatLnSpc="1">
            <a:prstTxWarp prst="textNoShape">
              <a:avLst/>
            </a:prstTxWarp>
          </a:bodyPr>
          <a:lstStyle>
            <a:lvl1pPr defTabSz="914522">
              <a:defRPr sz="1200">
                <a:latin typeface="Arial" charset="0"/>
              </a:defRPr>
            </a:lvl1pPr>
          </a:lstStyle>
          <a:p>
            <a:endParaRPr lang="it-IT"/>
          </a:p>
        </p:txBody>
      </p:sp>
      <p:sp>
        <p:nvSpPr>
          <p:cNvPr id="628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955" y="9429039"/>
            <a:ext cx="2946135" cy="49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35" tIns="45767" rIns="91535" bIns="45767" numCol="1" anchor="b" anchorCtr="0" compatLnSpc="1">
            <a:prstTxWarp prst="textNoShape">
              <a:avLst/>
            </a:prstTxWarp>
          </a:bodyPr>
          <a:lstStyle>
            <a:lvl1pPr algn="r" defTabSz="914522">
              <a:defRPr sz="1200">
                <a:latin typeface="Arial" charset="0"/>
              </a:defRPr>
            </a:lvl1pPr>
          </a:lstStyle>
          <a:p>
            <a:fld id="{3B323AA3-7E86-49BB-9725-1E4B07414E83}" type="slidenum">
              <a:rPr lang="it-IT"/>
              <a:pPr/>
              <a:t>‹N°›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19179" cy="516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208" tIns="44104" rIns="88208" bIns="44104" numCol="1" anchor="t" anchorCtr="0" compatLnSpc="1">
            <a:prstTxWarp prst="textNoShape">
              <a:avLst/>
            </a:prstTxWarp>
          </a:bodyPr>
          <a:lstStyle>
            <a:lvl1pPr defTabSz="882823">
              <a:defRPr sz="1200"/>
            </a:lvl1pPr>
          </a:lstStyle>
          <a:p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397" y="1"/>
            <a:ext cx="2917593" cy="516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208" tIns="44104" rIns="88208" bIns="44104" numCol="1" anchor="t" anchorCtr="0" compatLnSpc="1">
            <a:prstTxWarp prst="textNoShape">
              <a:avLst/>
            </a:prstTxWarp>
          </a:bodyPr>
          <a:lstStyle>
            <a:lvl1pPr algn="r" defTabSz="882823">
              <a:defRPr sz="1200"/>
            </a:lvl1pPr>
          </a:lstStyle>
          <a:p>
            <a:fld id="{133E4C13-2E33-430A-90ED-4117EE0F8CA5}" type="datetimeFigureOut">
              <a:rPr lang="en-US"/>
              <a:pPr/>
              <a:t>11/18/2015</a:t>
            </a:fld>
            <a:endParaRPr lang="en-US"/>
          </a:p>
        </p:txBody>
      </p:sp>
      <p:sp>
        <p:nvSpPr>
          <p:cNvPr id="583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0413" y="738188"/>
            <a:ext cx="5338762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5278" y="4730367"/>
            <a:ext cx="5034434" cy="443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208" tIns="44104" rIns="88208" bIns="441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60733"/>
            <a:ext cx="2919179" cy="442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208" tIns="44104" rIns="88208" bIns="44104" numCol="1" anchor="b" anchorCtr="0" compatLnSpc="1">
            <a:prstTxWarp prst="textNoShape">
              <a:avLst/>
            </a:prstTxWarp>
          </a:bodyPr>
          <a:lstStyle>
            <a:lvl1pPr defTabSz="882823">
              <a:defRPr sz="1200"/>
            </a:lvl1pPr>
          </a:lstStyle>
          <a:p>
            <a:endParaRPr lang="en-US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397" y="9460733"/>
            <a:ext cx="2917593" cy="442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208" tIns="44104" rIns="88208" bIns="44104" numCol="1" anchor="b" anchorCtr="0" compatLnSpc="1">
            <a:prstTxWarp prst="textNoShape">
              <a:avLst/>
            </a:prstTxWarp>
          </a:bodyPr>
          <a:lstStyle>
            <a:lvl1pPr algn="r" defTabSz="882823">
              <a:defRPr sz="1200"/>
            </a:lvl1pPr>
          </a:lstStyle>
          <a:p>
            <a:fld id="{A786D011-E8F0-4D28-A3E1-6A23A132FCB2}" type="slidenum">
              <a:rPr lang="en-US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86D011-E8F0-4D28-A3E1-6A23A132FCB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86D011-E8F0-4D28-A3E1-6A23A132FCB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Rectangle 20"/>
          <p:cNvSpPr>
            <a:spLocks noChangeArrowheads="1"/>
          </p:cNvSpPr>
          <p:nvPr userDrawn="1"/>
        </p:nvSpPr>
        <p:spPr bwMode="auto">
          <a:xfrm>
            <a:off x="0" y="0"/>
            <a:ext cx="9906000" cy="11684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095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344488" y="150813"/>
            <a:ext cx="8139112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 smtClean="0"/>
              <a:t>Click to edit Master title style</a:t>
            </a:r>
          </a:p>
        </p:txBody>
      </p:sp>
      <p:pic>
        <p:nvPicPr>
          <p:cNvPr id="6" name="Image 5" descr="logo CLS_08.png"/>
          <p:cNvPicPr/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694307" y="220372"/>
            <a:ext cx="950958" cy="7861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lnSpc>
          <a:spcPct val="110000"/>
        </a:lnSpc>
        <a:spcBef>
          <a:spcPct val="20000"/>
        </a:spcBef>
        <a:spcAft>
          <a:spcPct val="0"/>
        </a:spcAft>
        <a:buClr>
          <a:srgbClr val="000066"/>
        </a:buClr>
        <a:buChar char="•"/>
        <a:defRPr sz="2800" b="1">
          <a:solidFill>
            <a:srgbClr val="00338D"/>
          </a:solidFill>
          <a:latin typeface="Arial" charset="0"/>
          <a:ea typeface="+mn-ea"/>
          <a:cs typeface="+mn-cs"/>
        </a:defRPr>
      </a:lvl1pPr>
      <a:lvl2pPr marL="1227138" indent="-4191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NotesSoft-Bold" pitchFamily="2" charset="0"/>
        <a:buChar char="–"/>
        <a:defRPr sz="2800">
          <a:solidFill>
            <a:srgbClr val="00338D"/>
          </a:solidFill>
          <a:latin typeface="Arial" charset="0"/>
        </a:defRPr>
      </a:lvl2pPr>
      <a:lvl3pPr marL="1825625" indent="-4191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NotesSoft-Bold" pitchFamily="2" charset="0"/>
        <a:buChar char="•"/>
        <a:defRPr sz="2800">
          <a:solidFill>
            <a:srgbClr val="00338D"/>
          </a:solidFill>
          <a:latin typeface="Arial" charset="0"/>
        </a:defRPr>
      </a:lvl3pPr>
      <a:lvl4pPr marL="2424113" indent="-4191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NotesSoft-Bold" pitchFamily="2" charset="0"/>
        <a:buChar char="–"/>
        <a:defRPr sz="2800">
          <a:solidFill>
            <a:srgbClr val="00338D"/>
          </a:solidFill>
          <a:latin typeface="Arial" charset="0"/>
        </a:defRPr>
      </a:lvl4pPr>
      <a:lvl5pPr marL="3022600" indent="-4191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NotesSoft-Bold" pitchFamily="2" charset="0"/>
        <a:buChar char="»"/>
        <a:defRPr sz="2800">
          <a:solidFill>
            <a:srgbClr val="00338D"/>
          </a:solidFill>
          <a:latin typeface="Arial" charset="0"/>
        </a:defRPr>
      </a:lvl5pPr>
      <a:lvl6pPr marL="3479800" indent="-419100" algn="l" rtl="0" fontAlgn="base">
        <a:spcBef>
          <a:spcPct val="20000"/>
        </a:spcBef>
        <a:spcAft>
          <a:spcPct val="0"/>
        </a:spcAft>
        <a:buClr>
          <a:srgbClr val="ED1B34"/>
        </a:buClr>
        <a:buFont typeface="NotesSoft-Bold" pitchFamily="2" charset="0"/>
        <a:defRPr sz="2800">
          <a:solidFill>
            <a:schemeClr val="bg2"/>
          </a:solidFill>
          <a:latin typeface="NotesSoft-Bold" pitchFamily="2" charset="0"/>
        </a:defRPr>
      </a:lvl6pPr>
      <a:lvl7pPr marL="3937000" indent="-419100" algn="l" rtl="0" fontAlgn="base">
        <a:spcBef>
          <a:spcPct val="20000"/>
        </a:spcBef>
        <a:spcAft>
          <a:spcPct val="0"/>
        </a:spcAft>
        <a:buClr>
          <a:srgbClr val="ED1B34"/>
        </a:buClr>
        <a:buFont typeface="NotesSoft-Bold" pitchFamily="2" charset="0"/>
        <a:defRPr sz="2800">
          <a:solidFill>
            <a:schemeClr val="bg2"/>
          </a:solidFill>
          <a:latin typeface="NotesSoft-Bold" pitchFamily="2" charset="0"/>
        </a:defRPr>
      </a:lvl7pPr>
      <a:lvl8pPr marL="4394200" indent="-419100" algn="l" rtl="0" fontAlgn="base">
        <a:spcBef>
          <a:spcPct val="20000"/>
        </a:spcBef>
        <a:spcAft>
          <a:spcPct val="0"/>
        </a:spcAft>
        <a:buClr>
          <a:srgbClr val="ED1B34"/>
        </a:buClr>
        <a:buFont typeface="NotesSoft-Bold" pitchFamily="2" charset="0"/>
        <a:defRPr sz="2800">
          <a:solidFill>
            <a:schemeClr val="bg2"/>
          </a:solidFill>
          <a:latin typeface="NotesSoft-Bold" pitchFamily="2" charset="0"/>
        </a:defRPr>
      </a:lvl8pPr>
      <a:lvl9pPr marL="4851400" indent="-419100" algn="l" rtl="0" fontAlgn="base">
        <a:spcBef>
          <a:spcPct val="20000"/>
        </a:spcBef>
        <a:spcAft>
          <a:spcPct val="0"/>
        </a:spcAft>
        <a:buClr>
          <a:srgbClr val="ED1B34"/>
        </a:buClr>
        <a:buFont typeface="NotesSoft-Bold" pitchFamily="2" charset="0"/>
        <a:defRPr sz="2800">
          <a:solidFill>
            <a:schemeClr val="bg2"/>
          </a:solidFill>
          <a:latin typeface="NotesSoft-Bold" pitchFamily="2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2"/>
          <p:cNvSpPr txBox="1">
            <a:spLocks noChangeArrowheads="1"/>
          </p:cNvSpPr>
          <p:nvPr/>
        </p:nvSpPr>
        <p:spPr>
          <a:xfrm>
            <a:off x="166831" y="2593109"/>
            <a:ext cx="9477375" cy="1815605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3200" b="1" kern="0" dirty="0" smtClean="0">
                <a:solidFill>
                  <a:srgbClr val="00338D"/>
                </a:solidFill>
                <a:latin typeface="Arial" charset="0"/>
              </a:rPr>
              <a:t>Jason-1 orbit comparison : </a:t>
            </a:r>
          </a:p>
          <a:p>
            <a:pPr algn="ctr"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3200" b="1" kern="0" dirty="0" smtClean="0">
                <a:solidFill>
                  <a:srgbClr val="00338D"/>
                </a:solidFill>
                <a:latin typeface="Arial" charset="0"/>
              </a:rPr>
              <a:t>POE-E versus POE-D</a:t>
            </a: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r>
              <a:rPr lang="en-US" sz="1600" b="1" kern="0" dirty="0" smtClean="0">
                <a:solidFill>
                  <a:srgbClr val="00338D"/>
                </a:solidFill>
                <a:latin typeface="Arial" charset="0"/>
              </a:rPr>
              <a:t>L. Zawadzki, M. Ablain (CLS)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251586" y="1281951"/>
          <a:ext cx="4248627" cy="5172810"/>
        </p:xfrm>
        <a:graphic>
          <a:graphicData uri="http://schemas.openxmlformats.org/drawingml/2006/table">
            <a:tbl>
              <a:tblPr/>
              <a:tblGrid>
                <a:gridCol w="1008105"/>
                <a:gridCol w="1008105"/>
                <a:gridCol w="2232417"/>
              </a:tblGrid>
              <a:tr h="411137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latin typeface="Trebuchet MS"/>
                          <a:ea typeface="Times New Roman"/>
                          <a:cs typeface="Times New Roman"/>
                        </a:rPr>
                        <a:t>Jason-1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113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Temporal Scales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latin typeface="Trebuchet MS"/>
                          <a:ea typeface="Calibri"/>
                          <a:cs typeface="Times New Roman"/>
                        </a:rPr>
                        <a:t>Indicator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9893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POE-E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Versus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Times New Roman"/>
                          <a:cs typeface="Times New Roman"/>
                        </a:rPr>
                        <a:t>Ref.(POE-D)</a:t>
                      </a:r>
                      <a:endParaRPr lang="fr-FR" sz="1000" b="1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250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6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25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" name="Ellipse 12"/>
          <p:cNvSpPr/>
          <p:nvPr/>
        </p:nvSpPr>
        <p:spPr>
          <a:xfrm>
            <a:off x="1166052" y="4135320"/>
            <a:ext cx="950258" cy="717177"/>
          </a:xfrm>
          <a:prstGeom prst="ellipse">
            <a:avLst/>
          </a:prstGeom>
          <a:noFill/>
          <a:ln>
            <a:solidFill>
              <a:srgbClr val="008542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2"/>
          <p:cNvSpPr txBox="1">
            <a:spLocks noChangeArrowheads="1"/>
          </p:cNvSpPr>
          <p:nvPr/>
        </p:nvSpPr>
        <p:spPr>
          <a:xfrm>
            <a:off x="5512014" y="1282044"/>
            <a:ext cx="4150659" cy="6990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No impact </a:t>
            </a:r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detected on Annual and Semi-annual Signals</a:t>
            </a:r>
            <a:endParaRPr lang="en-US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12"/>
          <p:cNvSpPr txBox="1">
            <a:spLocks noChangeArrowheads="1"/>
          </p:cNvSpPr>
          <p:nvPr/>
        </p:nvSpPr>
        <p:spPr>
          <a:xfrm>
            <a:off x="209319" y="18298"/>
            <a:ext cx="8649815" cy="79537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Mono-mission comparison</a:t>
            </a:r>
          </a:p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Global mean sea level: annual and semi-annual signals</a:t>
            </a:r>
          </a:p>
        </p:txBody>
      </p:sp>
      <p:pic>
        <p:nvPicPr>
          <p:cNvPr id="9" name="Image 8" descr="CreerPeriodogramme_G_0-1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9971" y="4358306"/>
            <a:ext cx="3852000" cy="2557977"/>
          </a:xfrm>
          <a:prstGeom prst="rect">
            <a:avLst/>
          </a:prstGeom>
        </p:spPr>
      </p:pic>
      <p:pic>
        <p:nvPicPr>
          <p:cNvPr id="12" name="Image 11" descr="CreerPeriodogramme_G_1Y-re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72358" y="2008570"/>
            <a:ext cx="3852000" cy="25579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2"/>
          <p:cNvSpPr txBox="1">
            <a:spLocks noChangeArrowheads="1"/>
          </p:cNvSpPr>
          <p:nvPr/>
        </p:nvSpPr>
        <p:spPr>
          <a:xfrm>
            <a:off x="5512014" y="1282044"/>
            <a:ext cx="4150659" cy="6990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Significant impact </a:t>
            </a:r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detected on Mean Sea Level geographic trends</a:t>
            </a:r>
            <a:endParaRPr lang="en-US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14" name="Tableau 13"/>
          <p:cNvGraphicFramePr>
            <a:graphicFrameLocks noGrp="1"/>
          </p:cNvGraphicFramePr>
          <p:nvPr/>
        </p:nvGraphicFramePr>
        <p:xfrm>
          <a:off x="251586" y="1281951"/>
          <a:ext cx="4248627" cy="5172810"/>
        </p:xfrm>
        <a:graphic>
          <a:graphicData uri="http://schemas.openxmlformats.org/drawingml/2006/table">
            <a:tbl>
              <a:tblPr/>
              <a:tblGrid>
                <a:gridCol w="1008105"/>
                <a:gridCol w="1008105"/>
                <a:gridCol w="2232417"/>
              </a:tblGrid>
              <a:tr h="411137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latin typeface="Trebuchet MS"/>
                          <a:ea typeface="Times New Roman"/>
                          <a:cs typeface="Times New Roman"/>
                        </a:rPr>
                        <a:t>Jason-1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113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Temporal Scales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latin typeface="Trebuchet MS"/>
                          <a:ea typeface="Calibri"/>
                          <a:cs typeface="Times New Roman"/>
                        </a:rPr>
                        <a:t>Indicator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9893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POE-E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Versus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Times New Roman"/>
                          <a:cs typeface="Times New Roman"/>
                        </a:rPr>
                        <a:t>Ref.(POE-D)</a:t>
                      </a:r>
                      <a:endParaRPr lang="fr-FR" sz="1000" b="1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250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6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25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E36C0A"/>
                    </a:solidFill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6" name="Ellipse 15"/>
          <p:cNvSpPr/>
          <p:nvPr/>
        </p:nvSpPr>
        <p:spPr>
          <a:xfrm>
            <a:off x="1191665" y="4686621"/>
            <a:ext cx="950258" cy="717177"/>
          </a:xfrm>
          <a:prstGeom prst="ellipse">
            <a:avLst/>
          </a:prstGeom>
          <a:noFill/>
          <a:ln>
            <a:solidFill>
              <a:srgbClr val="008542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4778188" y="2201475"/>
            <a:ext cx="487744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East-West differences between ± 1 mm/yr</a:t>
            </a:r>
          </a:p>
        </p:txBody>
      </p:sp>
      <p:pic>
        <p:nvPicPr>
          <p:cNvPr id="7" name="Image 6" descr="orb_poe_e_quality_mma_ats_dmst_j1_DiffGrids.png"/>
          <p:cNvPicPr>
            <a:picLocks noChangeAspect="1"/>
          </p:cNvPicPr>
          <p:nvPr/>
        </p:nvPicPr>
        <p:blipFill>
          <a:blip r:embed="rId2" cstate="print"/>
          <a:srcRect l="6194" r="2972" b="-1087"/>
          <a:stretch>
            <a:fillRect/>
          </a:stretch>
        </p:blipFill>
        <p:spPr>
          <a:xfrm>
            <a:off x="4748270" y="2754375"/>
            <a:ext cx="5001658" cy="3701510"/>
          </a:xfrm>
          <a:prstGeom prst="rect">
            <a:avLst/>
          </a:prstGeom>
        </p:spPr>
      </p:pic>
      <p:sp>
        <p:nvSpPr>
          <p:cNvPr id="8" name="Rectangle 12"/>
          <p:cNvSpPr txBox="1">
            <a:spLocks noChangeArrowheads="1"/>
          </p:cNvSpPr>
          <p:nvPr/>
        </p:nvSpPr>
        <p:spPr>
          <a:xfrm>
            <a:off x="209319" y="18298"/>
            <a:ext cx="8649815" cy="79537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Mono-mission comparison</a:t>
            </a:r>
          </a:p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Regional mean sea level: trend</a:t>
            </a:r>
          </a:p>
        </p:txBody>
      </p:sp>
      <p:cxnSp>
        <p:nvCxnSpPr>
          <p:cNvPr id="10" name="Connecteur droit 9"/>
          <p:cNvCxnSpPr/>
          <p:nvPr/>
        </p:nvCxnSpPr>
        <p:spPr>
          <a:xfrm>
            <a:off x="6626431" y="3277590"/>
            <a:ext cx="11875" cy="237506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8856956" y="3251865"/>
            <a:ext cx="11875" cy="237506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7422078" y="5248894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east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5223163" y="522316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west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5213268" y="1897742"/>
          <a:ext cx="4518562" cy="1270000"/>
        </p:xfrm>
        <a:graphic>
          <a:graphicData uri="http://schemas.openxmlformats.org/drawingml/2006/table">
            <a:tbl>
              <a:tblPr/>
              <a:tblGrid>
                <a:gridCol w="1505531"/>
                <a:gridCol w="1141147"/>
                <a:gridCol w="1118626"/>
                <a:gridCol w="753258"/>
              </a:tblGrid>
              <a:tr h="508000">
                <a:tc gridSpan="4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000" b="1" dirty="0" smtClean="0">
                          <a:latin typeface="Trebuchet MS"/>
                          <a:ea typeface="Times New Roman"/>
                          <a:cs typeface="Times New Roman"/>
                        </a:rPr>
                        <a:t>Area MSL </a:t>
                      </a:r>
                      <a:r>
                        <a:rPr lang="en-GB" sz="1000" b="1" dirty="0">
                          <a:latin typeface="Trebuchet MS"/>
                          <a:ea typeface="Times New Roman"/>
                          <a:cs typeface="Times New Roman"/>
                        </a:rPr>
                        <a:t>trend differences between </a:t>
                      </a:r>
                      <a:r>
                        <a:rPr lang="en-GB" sz="1000" b="1" dirty="0" smtClean="0">
                          <a:latin typeface="Trebuchet MS"/>
                          <a:ea typeface="Times New Roman"/>
                          <a:cs typeface="Times New Roman"/>
                        </a:rPr>
                        <a:t>East [-40,130] and West [130,-40]</a:t>
                      </a:r>
                      <a:r>
                        <a:rPr lang="en-GB" sz="1000" b="1" baseline="0" dirty="0" smtClean="0">
                          <a:latin typeface="Trebuchet MS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000" b="1" dirty="0" smtClean="0">
                          <a:latin typeface="Trebuchet MS"/>
                          <a:ea typeface="Times New Roman"/>
                          <a:cs typeface="Times New Roman"/>
                        </a:rPr>
                        <a:t>areas for </a:t>
                      </a:r>
                      <a:r>
                        <a:rPr lang="en-GB" sz="1000" b="1" dirty="0">
                          <a:latin typeface="Trebuchet MS"/>
                          <a:ea typeface="Times New Roman"/>
                          <a:cs typeface="Times New Roman"/>
                        </a:rPr>
                        <a:t>the </a:t>
                      </a:r>
                      <a:r>
                        <a:rPr lang="en-GB" sz="1000" b="1" dirty="0" smtClean="0">
                          <a:latin typeface="Trebuchet MS"/>
                          <a:ea typeface="Times New Roman"/>
                          <a:cs typeface="Times New Roman"/>
                        </a:rPr>
                        <a:t>two </a:t>
                      </a:r>
                      <a:r>
                        <a:rPr lang="en-GB" sz="1000" b="1" dirty="0">
                          <a:latin typeface="Trebuchet MS"/>
                          <a:ea typeface="Times New Roman"/>
                          <a:cs typeface="Times New Roman"/>
                        </a:rPr>
                        <a:t>orbit solutions</a:t>
                      </a:r>
                      <a:endParaRPr lang="fr-FR" sz="1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>
                          <a:latin typeface="Trebuchet MS"/>
                          <a:ea typeface="Times New Roman"/>
                          <a:cs typeface="Times New Roman"/>
                        </a:rPr>
                        <a:t>Altimetry missions</a:t>
                      </a:r>
                      <a:endParaRPr lang="fr-FR" sz="10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dirty="0" smtClean="0">
                          <a:latin typeface="Trebuchet MS"/>
                          <a:ea typeface="Times New Roman"/>
                          <a:cs typeface="Times New Roman"/>
                        </a:rPr>
                        <a:t>POE-D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dirty="0" smtClean="0">
                          <a:latin typeface="Trebuchet MS"/>
                          <a:ea typeface="Times New Roman"/>
                          <a:cs typeface="Times New Roman"/>
                        </a:rPr>
                        <a:t>POE-E</a:t>
                      </a:r>
                      <a:endParaRPr lang="fr-FR" sz="1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dirty="0" smtClean="0">
                          <a:latin typeface="Symbol"/>
                          <a:ea typeface="Times New Roman"/>
                          <a:cs typeface="Times New Roman"/>
                        </a:rPr>
                        <a:t>D</a:t>
                      </a:r>
                      <a:endParaRPr lang="fr-FR" sz="1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dirty="0" smtClean="0">
                          <a:latin typeface="Trebuchet MS"/>
                          <a:ea typeface="Times New Roman"/>
                          <a:cs typeface="Times New Roman"/>
                        </a:rPr>
                        <a:t>Jason-1</a:t>
                      </a:r>
                      <a:endParaRPr lang="fr-FR" sz="1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dirty="0" smtClean="0">
                          <a:latin typeface="Symbol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en-US" sz="1000" dirty="0" smtClean="0">
                          <a:latin typeface="Trebuchet MS"/>
                          <a:ea typeface="Times New Roman"/>
                          <a:cs typeface="Times New Roman"/>
                        </a:rPr>
                        <a:t>=</a:t>
                      </a:r>
                      <a:r>
                        <a:rPr lang="en-US" sz="1000" baseline="0" dirty="0" smtClean="0">
                          <a:latin typeface="Trebuchet MS"/>
                          <a:ea typeface="Times New Roman"/>
                          <a:cs typeface="Times New Roman"/>
                        </a:rPr>
                        <a:t> 1.38</a:t>
                      </a:r>
                      <a:r>
                        <a:rPr lang="en-US" sz="1000" dirty="0" smtClean="0">
                          <a:latin typeface="Trebuchet MS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000" dirty="0">
                          <a:latin typeface="Trebuchet MS"/>
                          <a:ea typeface="Times New Roman"/>
                          <a:cs typeface="Times New Roman"/>
                        </a:rPr>
                        <a:t>mm/yr</a:t>
                      </a:r>
                      <a:endParaRPr lang="fr-FR" sz="1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dirty="0">
                          <a:latin typeface="Symbol"/>
                          <a:ea typeface="Times New Roman"/>
                          <a:cs typeface="Times New Roman"/>
                        </a:rPr>
                        <a:t>D</a:t>
                      </a:r>
                      <a:r>
                        <a:rPr lang="en-US" sz="1000" dirty="0" smtClean="0">
                          <a:latin typeface="Trebuchet MS"/>
                          <a:ea typeface="Times New Roman"/>
                          <a:cs typeface="Times New Roman"/>
                        </a:rPr>
                        <a:t>=</a:t>
                      </a:r>
                      <a:r>
                        <a:rPr lang="en-US" sz="1000" baseline="0" dirty="0" smtClean="0">
                          <a:latin typeface="Trebuchet MS"/>
                          <a:ea typeface="Times New Roman"/>
                          <a:cs typeface="Times New Roman"/>
                        </a:rPr>
                        <a:t> 2.29 </a:t>
                      </a:r>
                      <a:r>
                        <a:rPr lang="en-US" sz="1000" dirty="0" smtClean="0">
                          <a:latin typeface="Trebuchet MS"/>
                          <a:ea typeface="Times New Roman"/>
                          <a:cs typeface="Times New Roman"/>
                        </a:rPr>
                        <a:t>mm/yr</a:t>
                      </a:r>
                      <a:endParaRPr lang="fr-FR" sz="1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fr-FR" sz="1000" dirty="0" smtClean="0">
                          <a:latin typeface="Trebuchet MS"/>
                          <a:ea typeface="Times New Roman"/>
                          <a:cs typeface="Times New Roman"/>
                        </a:rPr>
                        <a:t>-0.91</a:t>
                      </a:r>
                      <a:endParaRPr lang="fr-FR" sz="1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Rectangle 12"/>
          <p:cNvSpPr txBox="1">
            <a:spLocks noChangeArrowheads="1"/>
          </p:cNvSpPr>
          <p:nvPr/>
        </p:nvSpPr>
        <p:spPr>
          <a:xfrm>
            <a:off x="209319" y="18298"/>
            <a:ext cx="8649815" cy="79537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Mono-mission comparison</a:t>
            </a:r>
          </a:p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Regional mean sea level: trend</a:t>
            </a:r>
          </a:p>
        </p:txBody>
      </p:sp>
      <p:pic>
        <p:nvPicPr>
          <p:cNvPr id="12" name="Image 11" descr="Log2SVG_MOY_ETU_E_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6000" y="3313711"/>
            <a:ext cx="5040000" cy="3346875"/>
          </a:xfrm>
          <a:prstGeom prst="rect">
            <a:avLst/>
          </a:prstGeom>
        </p:spPr>
      </p:pic>
      <p:pic>
        <p:nvPicPr>
          <p:cNvPr id="13" name="Image 12" descr="Log2SVG_MOY_REF_E_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273625"/>
            <a:ext cx="5040000" cy="3346875"/>
          </a:xfrm>
          <a:prstGeom prst="rect">
            <a:avLst/>
          </a:prstGeom>
        </p:spPr>
      </p:pic>
      <p:sp>
        <p:nvSpPr>
          <p:cNvPr id="14" name="Rectangle 12"/>
          <p:cNvSpPr txBox="1">
            <a:spLocks noChangeArrowheads="1"/>
          </p:cNvSpPr>
          <p:nvPr/>
        </p:nvSpPr>
        <p:spPr>
          <a:xfrm>
            <a:off x="405625" y="1733306"/>
            <a:ext cx="4150659" cy="95051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Significant impact </a:t>
            </a:r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detected on long-term trends (separating east and west hemisphere)</a:t>
            </a:r>
            <a:endParaRPr lang="en-US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orb_poe_e_quality_mma_sc_msc_j1_CroiseStats2Grid_REF.png"/>
          <p:cNvPicPr>
            <a:picLocks noChangeAspect="1"/>
          </p:cNvPicPr>
          <p:nvPr/>
        </p:nvPicPr>
        <p:blipFill>
          <a:blip r:embed="rId2" cstate="print"/>
          <a:srcRect l="2262" b="1561"/>
          <a:stretch>
            <a:fillRect/>
          </a:stretch>
        </p:blipFill>
        <p:spPr>
          <a:xfrm>
            <a:off x="0" y="3243251"/>
            <a:ext cx="4926376" cy="328302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1336031"/>
            <a:ext cx="6412676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Map of Mean of Sea Surface Height </a:t>
            </a:r>
            <a:r>
              <a:rPr lang="en-US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at crossovers 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with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POE-D orbit</a:t>
            </a: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AND</a:t>
            </a: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Map of Mean of Sea Surface Height </a:t>
            </a:r>
            <a:r>
              <a:rPr lang="en-US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at crossovers 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with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POE-E orbit</a:t>
            </a:r>
          </a:p>
          <a:p>
            <a:pPr>
              <a:buFont typeface="Symbol"/>
              <a:buChar char="Þ"/>
            </a:pPr>
            <a:endParaRPr lang="en-US" sz="1400" b="1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Geographical correlated structures seem to be slightly increased with POE-E</a:t>
            </a:r>
          </a:p>
        </p:txBody>
      </p:sp>
      <p:pic>
        <p:nvPicPr>
          <p:cNvPr id="8" name="Image 7" descr="orb_poe_e_quality_mma_sc_msc_j1_CroiseStats2Grid_ET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77744" y="3269576"/>
            <a:ext cx="5128256" cy="3393196"/>
          </a:xfrm>
          <a:prstGeom prst="rect">
            <a:avLst/>
          </a:prstGeom>
        </p:spPr>
      </p:pic>
      <p:sp>
        <p:nvSpPr>
          <p:cNvPr id="7" name="Rectangle 12"/>
          <p:cNvSpPr txBox="1">
            <a:spLocks noChangeArrowheads="1"/>
          </p:cNvSpPr>
          <p:nvPr/>
        </p:nvSpPr>
        <p:spPr>
          <a:xfrm>
            <a:off x="33051" y="106432"/>
            <a:ext cx="8649815" cy="79537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Mono-mission comparison</a:t>
            </a:r>
          </a:p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err="1" smtClean="0">
                <a:solidFill>
                  <a:schemeClr val="accent3"/>
                </a:solidFill>
                <a:latin typeface="Arial" charset="0"/>
              </a:rPr>
              <a:t>Meso</a:t>
            </a: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-scale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orb_poe_e_quality_mma_sc_msc_j1_CroiseStats2Grid_REF.png"/>
          <p:cNvPicPr>
            <a:picLocks noChangeAspect="1"/>
          </p:cNvPicPr>
          <p:nvPr/>
        </p:nvPicPr>
        <p:blipFill>
          <a:blip r:embed="rId2" cstate="print"/>
          <a:srcRect l="2262" b="1561"/>
          <a:stretch>
            <a:fillRect/>
          </a:stretch>
        </p:blipFill>
        <p:spPr>
          <a:xfrm>
            <a:off x="0" y="3243251"/>
            <a:ext cx="4926376" cy="328302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-1" y="1336031"/>
            <a:ext cx="558140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Map of Mean of Sea Surface Height </a:t>
            </a:r>
            <a:r>
              <a:rPr lang="en-US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at crossovers 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with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POE-D orbit</a:t>
            </a: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AND</a:t>
            </a: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Map of Mean of Sea Surface Height </a:t>
            </a:r>
            <a:r>
              <a:rPr lang="en-US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at crossovers 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with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POE-E orbit</a:t>
            </a:r>
          </a:p>
          <a:p>
            <a:pPr>
              <a:buFont typeface="Symbol"/>
              <a:buChar char="Þ"/>
            </a:pPr>
            <a:endParaRPr lang="en-US" sz="1400" b="1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Geographical correlated structures seem to be slightly increased with POE-E</a:t>
            </a:r>
          </a:p>
        </p:txBody>
      </p:sp>
      <p:pic>
        <p:nvPicPr>
          <p:cNvPr id="8" name="Image 7" descr="orb_poe_e_quality_mma_sc_msc_j1_CroiseStats2Grid_ETU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54726" y="3182381"/>
            <a:ext cx="5151274" cy="3408426"/>
          </a:xfrm>
          <a:prstGeom prst="rect">
            <a:avLst/>
          </a:prstGeom>
        </p:spPr>
      </p:pic>
      <p:sp>
        <p:nvSpPr>
          <p:cNvPr id="7" name="Rectangle 12"/>
          <p:cNvSpPr txBox="1">
            <a:spLocks noChangeArrowheads="1"/>
          </p:cNvSpPr>
          <p:nvPr/>
        </p:nvSpPr>
        <p:spPr>
          <a:xfrm>
            <a:off x="33051" y="106432"/>
            <a:ext cx="8649815" cy="79537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Mono-mission comparison</a:t>
            </a:r>
          </a:p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err="1" smtClean="0">
                <a:solidFill>
                  <a:schemeClr val="accent3"/>
                </a:solidFill>
                <a:latin typeface="Arial" charset="0"/>
              </a:rPr>
              <a:t>Meso</a:t>
            </a: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-scale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2921330" y="5486400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POE-D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7954488" y="5864431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POE-E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421085" y="1259831"/>
            <a:ext cx="432162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Map of Variance differences of Sea Surface Height </a:t>
            </a:r>
            <a:r>
              <a:rPr lang="en-US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at crossovers 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between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POE_E 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orbit and Ref. :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POE-D 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(ALL PERIOD)</a:t>
            </a:r>
          </a:p>
          <a:p>
            <a:pPr>
              <a:buFont typeface="Symbol"/>
              <a:buChar char="Þ"/>
            </a:pP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79020" y="4791750"/>
            <a:ext cx="432162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Monitoring of Variance differences of Sea Surface Height </a:t>
            </a:r>
            <a:r>
              <a:rPr lang="en-US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at crossovers 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between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POE_E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orbit and Ref. : </a:t>
            </a:r>
            <a:r>
              <a:rPr lang="en-US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POE-D</a:t>
            </a:r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(TEMPORAL EVOLUTION)</a:t>
            </a:r>
          </a:p>
        </p:txBody>
      </p:sp>
      <p:sp>
        <p:nvSpPr>
          <p:cNvPr id="9" name="Rectangle 12"/>
          <p:cNvSpPr txBox="1">
            <a:spLocks noChangeArrowheads="1"/>
          </p:cNvSpPr>
          <p:nvPr/>
        </p:nvSpPr>
        <p:spPr>
          <a:xfrm>
            <a:off x="55085" y="44068"/>
            <a:ext cx="8649815" cy="79537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Mono-mission comparison</a:t>
            </a:r>
          </a:p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err="1" smtClean="0">
                <a:solidFill>
                  <a:schemeClr val="accent3"/>
                </a:solidFill>
                <a:latin typeface="Arial" charset="0"/>
              </a:rPr>
              <a:t>Meso</a:t>
            </a: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-scale</a:t>
            </a:r>
          </a:p>
        </p:txBody>
      </p:sp>
      <p:grpSp>
        <p:nvGrpSpPr>
          <p:cNvPr id="13" name="Groupe 12"/>
          <p:cNvGrpSpPr/>
          <p:nvPr/>
        </p:nvGrpSpPr>
        <p:grpSpPr>
          <a:xfrm>
            <a:off x="5031802" y="3481330"/>
            <a:ext cx="4797997" cy="3186170"/>
            <a:chOff x="5031802" y="3481330"/>
            <a:chExt cx="4797997" cy="3186170"/>
          </a:xfrm>
        </p:grpSpPr>
        <p:pic>
          <p:nvPicPr>
            <p:cNvPr id="12" name="Image 11" descr="orb_poe_e_quality_mma_sc_dtesc_j1_OperSVG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31802" y="3481330"/>
              <a:ext cx="4797997" cy="318617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6139543" y="3883226"/>
              <a:ext cx="3562597" cy="1662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4" name="Rectangle 12"/>
          <p:cNvSpPr txBox="1">
            <a:spLocks noChangeArrowheads="1"/>
          </p:cNvSpPr>
          <p:nvPr/>
        </p:nvSpPr>
        <p:spPr>
          <a:xfrm>
            <a:off x="423933" y="5622966"/>
            <a:ext cx="4150659" cy="123503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POE-E has no impact concerning short temporal scale (signals &lt; 2 months): locally there can be variance reduction as well as variance increase</a:t>
            </a:r>
          </a:p>
          <a:p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endParaRPr lang="en-US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15" name="Image 14" descr="DiffGrid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96765"/>
            <a:ext cx="5040000" cy="333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au 9"/>
          <p:cNvGraphicFramePr>
            <a:graphicFrameLocks noGrp="1"/>
          </p:cNvGraphicFramePr>
          <p:nvPr/>
        </p:nvGraphicFramePr>
        <p:xfrm>
          <a:off x="251586" y="1281951"/>
          <a:ext cx="4248627" cy="5172810"/>
        </p:xfrm>
        <a:graphic>
          <a:graphicData uri="http://schemas.openxmlformats.org/drawingml/2006/table">
            <a:tbl>
              <a:tblPr/>
              <a:tblGrid>
                <a:gridCol w="1008105"/>
                <a:gridCol w="1008105"/>
                <a:gridCol w="2232417"/>
              </a:tblGrid>
              <a:tr h="411137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latin typeface="Trebuchet MS"/>
                          <a:ea typeface="Calibri"/>
                          <a:cs typeface="Times New Roman"/>
                        </a:rPr>
                        <a:t>Jason-1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113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Temporal Scales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latin typeface="Trebuchet MS"/>
                          <a:ea typeface="Calibri"/>
                          <a:cs typeface="Times New Roman"/>
                        </a:rPr>
                        <a:t>Indicator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9893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POE-E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Versus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Times New Roman"/>
                          <a:cs typeface="Times New Roman"/>
                        </a:rPr>
                        <a:t>Ref.(POE-D)</a:t>
                      </a:r>
                      <a:endParaRPr lang="fr-FR" sz="1000" b="1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250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946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b="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2" name="Ellipse 21"/>
          <p:cNvSpPr/>
          <p:nvPr/>
        </p:nvSpPr>
        <p:spPr>
          <a:xfrm>
            <a:off x="1177364" y="5820335"/>
            <a:ext cx="1121336" cy="708213"/>
          </a:xfrm>
          <a:prstGeom prst="ellipse">
            <a:avLst/>
          </a:prstGeom>
          <a:noFill/>
          <a:ln>
            <a:solidFill>
              <a:srgbClr val="008542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12"/>
          <p:cNvSpPr txBox="1">
            <a:spLocks noChangeArrowheads="1"/>
          </p:cNvSpPr>
          <p:nvPr/>
        </p:nvSpPr>
        <p:spPr>
          <a:xfrm>
            <a:off x="5506572" y="1291170"/>
            <a:ext cx="4150659" cy="75534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POE-E: No impact detected on a short temporal scale (signals &lt; 2 months):</a:t>
            </a:r>
          </a:p>
          <a:p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endParaRPr lang="en-US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53744" y="2250420"/>
            <a:ext cx="424542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Locally there is variance reduction (improvement) in North Atlantic, Tasman Sea and south-west from Chile. There is small variance increase (degradation) in Indian Ocean, North-west Pacific and tropical regions.</a:t>
            </a:r>
          </a:p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Preliminary POE-E orbit showed a low improvement on short temporal scale (compared to POE-D)</a:t>
            </a:r>
          </a:p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Symbol"/>
              <a:buChar char="Þ"/>
            </a:pPr>
            <a:endParaRPr lang="en-US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2"/>
          <p:cNvSpPr txBox="1">
            <a:spLocks noChangeArrowheads="1"/>
          </p:cNvSpPr>
          <p:nvPr/>
        </p:nvSpPr>
        <p:spPr>
          <a:xfrm>
            <a:off x="33051" y="106432"/>
            <a:ext cx="8649815" cy="79537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Mono-mission comparison</a:t>
            </a:r>
          </a:p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err="1" smtClean="0">
                <a:solidFill>
                  <a:schemeClr val="accent3"/>
                </a:solidFill>
                <a:latin typeface="Arial" charset="0"/>
              </a:rPr>
              <a:t>Meso</a:t>
            </a: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-scale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"/>
          <p:cNvSpPr txBox="1">
            <a:spLocks noChangeArrowheads="1"/>
          </p:cNvSpPr>
          <p:nvPr/>
        </p:nvSpPr>
        <p:spPr>
          <a:xfrm>
            <a:off x="155864" y="1335470"/>
            <a:ext cx="4568536" cy="5160954"/>
          </a:xfrm>
          <a:prstGeom prst="rect">
            <a:avLst/>
          </a:prstGeom>
        </p:spPr>
        <p:txBody>
          <a:bodyPr/>
          <a:lstStyle/>
          <a:p>
            <a:r>
              <a:rPr lang="en-GB" sz="20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Conclusions:</a:t>
            </a:r>
          </a:p>
          <a:p>
            <a:endParaRPr lang="en-GB" sz="16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POE-E orbit is close of POE-D orbit in terms of quality.</a:t>
            </a:r>
          </a:p>
          <a:p>
            <a:endParaRPr lang="en-GB" sz="16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Concerning the MSL evolution:</a:t>
            </a:r>
          </a:p>
          <a:p>
            <a:pPr>
              <a:buFont typeface="Symbol"/>
              <a:buChar char="Þ"/>
            </a:pPr>
            <a:r>
              <a:rPr lang="en-GB" sz="16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Low impact for the global MSL (reduction of 0.07 mm/yr), but differences between odd and even passes trend evolutions are slightly increased with POE-E</a:t>
            </a:r>
          </a:p>
          <a:p>
            <a:pPr>
              <a:buFont typeface="Symbol"/>
              <a:buChar char="Þ"/>
            </a:pPr>
            <a:r>
              <a:rPr lang="en-GB" sz="16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Strong impact for the regional MSL trends (+/- 1 mm/yr)</a:t>
            </a:r>
          </a:p>
          <a:p>
            <a:r>
              <a:rPr lang="en-GB" sz="16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East/West gradient on geographical trends (</a:t>
            </a:r>
            <a:r>
              <a:rPr lang="en-GB" sz="1600" dirty="0" err="1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Atlantic+Indian</a:t>
            </a:r>
            <a:r>
              <a:rPr lang="en-GB" sz="16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600" dirty="0" err="1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vs</a:t>
            </a:r>
            <a:r>
              <a:rPr lang="en-GB" sz="16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Pacific) is highlighted.</a:t>
            </a:r>
          </a:p>
          <a:p>
            <a:endParaRPr lang="en-GB" sz="16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sz="16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There is no clear impact on </a:t>
            </a:r>
            <a:r>
              <a:rPr lang="en-GB" sz="1600" dirty="0" err="1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mesoscale</a:t>
            </a:r>
            <a:r>
              <a:rPr lang="en-GB" sz="16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performance at crossover points.</a:t>
            </a:r>
          </a:p>
          <a:p>
            <a:endParaRPr lang="en-GB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endParaRPr lang="en-GB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4747386" y="1332751"/>
          <a:ext cx="4248627" cy="5172810"/>
        </p:xfrm>
        <a:graphic>
          <a:graphicData uri="http://schemas.openxmlformats.org/drawingml/2006/table">
            <a:tbl>
              <a:tblPr/>
              <a:tblGrid>
                <a:gridCol w="1008105"/>
                <a:gridCol w="1008105"/>
                <a:gridCol w="2232417"/>
              </a:tblGrid>
              <a:tr h="411137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latin typeface="Trebuchet MS"/>
                          <a:ea typeface="Calibri"/>
                          <a:cs typeface="Times New Roman"/>
                        </a:rPr>
                        <a:t>Jason-1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113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Temporal Scales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latin typeface="Trebuchet MS"/>
                          <a:ea typeface="Calibri"/>
                          <a:cs typeface="Times New Roman"/>
                        </a:rPr>
                        <a:t>Indicator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9893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POE-E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Versus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Times New Roman"/>
                          <a:cs typeface="Times New Roman"/>
                        </a:rPr>
                        <a:t>Ref.(POE-D)</a:t>
                      </a:r>
                      <a:endParaRPr lang="fr-FR" sz="1000" b="1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250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4946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fr-FR" sz="2000" dirty="0" smtClean="0">
                          <a:solidFill>
                            <a:srgbClr val="FBD4B4"/>
                          </a:solidFill>
                          <a:latin typeface="Trebuchet MS"/>
                          <a:ea typeface="Times New Roman"/>
                          <a:cs typeface="Times New Roman"/>
                        </a:rPr>
                        <a:t>+</a:t>
                      </a:r>
                      <a:endParaRPr lang="fr-FR" sz="2000" dirty="0">
                        <a:solidFill>
                          <a:srgbClr val="FBD4B4"/>
                        </a:solidFill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E36C0A"/>
                    </a:solidFill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56250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err="1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600"/>
                        </a:spcAft>
                      </a:pPr>
                      <a:endParaRPr lang="fr-FR" sz="2000" kern="1200" dirty="0">
                        <a:solidFill>
                          <a:schemeClr val="tx1"/>
                        </a:solidFill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Rectangle 12"/>
          <p:cNvSpPr txBox="1">
            <a:spLocks noChangeArrowheads="1"/>
          </p:cNvSpPr>
          <p:nvPr/>
        </p:nvSpPr>
        <p:spPr>
          <a:xfrm>
            <a:off x="242477" y="139487"/>
            <a:ext cx="6655655" cy="79537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Mono-mission comparison</a:t>
            </a:r>
          </a:p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"/>
          <p:cNvSpPr txBox="1">
            <a:spLocks noChangeArrowheads="1"/>
          </p:cNvSpPr>
          <p:nvPr/>
        </p:nvSpPr>
        <p:spPr>
          <a:xfrm>
            <a:off x="199407" y="1219197"/>
            <a:ext cx="9532422" cy="1785260"/>
          </a:xfrm>
          <a:prstGeom prst="rect">
            <a:avLst/>
          </a:prstGeom>
        </p:spPr>
        <p:txBody>
          <a:bodyPr/>
          <a:lstStyle/>
          <a:p>
            <a:r>
              <a:rPr lang="en-GB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Objectives</a:t>
            </a:r>
          </a:p>
          <a:p>
            <a:r>
              <a:rPr lang="en-US" kern="0" dirty="0" smtClean="0">
                <a:solidFill>
                  <a:srgbClr val="00338D"/>
                </a:solidFill>
                <a:latin typeface="Arial" charset="0"/>
              </a:rPr>
              <a:t> </a:t>
            </a:r>
            <a:endParaRPr lang="en-US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GB" kern="0" dirty="0" smtClean="0">
              <a:solidFill>
                <a:srgbClr val="00338D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GB" kern="0" dirty="0" smtClean="0">
                <a:solidFill>
                  <a:srgbClr val="00338D"/>
                </a:solidFill>
                <a:latin typeface="Arial" charset="0"/>
              </a:rPr>
              <a:t> Evaluate POE-E orbit for Jason-1 (by comparison to POE-D standard)</a:t>
            </a:r>
          </a:p>
          <a:p>
            <a:pPr>
              <a:buFont typeface="Arial" pitchFamily="34" charset="0"/>
              <a:buChar char="•"/>
            </a:pPr>
            <a:endParaRPr lang="en-GB" kern="0" dirty="0" smtClean="0">
              <a:solidFill>
                <a:srgbClr val="00338D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GB" kern="0" dirty="0" smtClean="0">
                <a:solidFill>
                  <a:srgbClr val="00338D"/>
                </a:solidFill>
                <a:latin typeface="Arial" charset="0"/>
              </a:rPr>
              <a:t> Observe and analyse the impact of the POE-E orbit for climate applications</a:t>
            </a:r>
          </a:p>
          <a:p>
            <a:endParaRPr kumimoji="0" lang="en-US" sz="1600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12"/>
          <p:cNvSpPr txBox="1">
            <a:spLocks noChangeArrowheads="1"/>
          </p:cNvSpPr>
          <p:nvPr/>
        </p:nvSpPr>
        <p:spPr>
          <a:xfrm>
            <a:off x="2357716" y="249655"/>
            <a:ext cx="6655655" cy="79537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Jason-1 orbit comparison : POE-E versus POE-D</a:t>
            </a:r>
          </a:p>
        </p:txBody>
      </p:sp>
      <p:sp>
        <p:nvSpPr>
          <p:cNvPr id="5" name="Rectangle 12"/>
          <p:cNvSpPr txBox="1">
            <a:spLocks noChangeArrowheads="1"/>
          </p:cNvSpPr>
          <p:nvPr/>
        </p:nvSpPr>
        <p:spPr>
          <a:xfrm>
            <a:off x="230622" y="3365650"/>
            <a:ext cx="9532422" cy="1785260"/>
          </a:xfrm>
          <a:prstGeom prst="rect">
            <a:avLst/>
          </a:prstGeom>
        </p:spPr>
        <p:txBody>
          <a:bodyPr/>
          <a:lstStyle/>
          <a:p>
            <a:r>
              <a:rPr lang="en-GB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Outline</a:t>
            </a:r>
          </a:p>
          <a:p>
            <a:r>
              <a:rPr lang="en-US" kern="0" dirty="0" smtClean="0">
                <a:solidFill>
                  <a:srgbClr val="00338D"/>
                </a:solidFill>
                <a:latin typeface="Arial" charset="0"/>
              </a:rPr>
              <a:t> </a:t>
            </a:r>
            <a:endParaRPr lang="en-US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en-GB" kern="0" dirty="0" smtClean="0">
              <a:solidFill>
                <a:srgbClr val="00338D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GB" kern="0" dirty="0" smtClean="0">
                <a:solidFill>
                  <a:srgbClr val="00338D"/>
                </a:solidFill>
                <a:latin typeface="Arial" charset="0"/>
              </a:rPr>
              <a:t> Content of POE-E and POE-D standard</a:t>
            </a:r>
          </a:p>
          <a:p>
            <a:pPr>
              <a:buFont typeface="Arial" pitchFamily="34" charset="0"/>
              <a:buChar char="•"/>
            </a:pPr>
            <a:endParaRPr lang="en-GB" kern="0" dirty="0" smtClean="0">
              <a:solidFill>
                <a:srgbClr val="00338D"/>
              </a:solidFill>
              <a:latin typeface="Arial" charset="0"/>
            </a:endParaRPr>
          </a:p>
          <a:p>
            <a:pPr>
              <a:buFont typeface="Arial" pitchFamily="34" charset="0"/>
              <a:buChar char="•"/>
            </a:pPr>
            <a:r>
              <a:rPr lang="en-GB" kern="0" dirty="0" smtClean="0">
                <a:solidFill>
                  <a:srgbClr val="00338D"/>
                </a:solidFill>
                <a:latin typeface="Arial" charset="0"/>
              </a:rPr>
              <a:t> Availability of POE-E standard (compared to orbit available in GDR-C products (POE-C/D))</a:t>
            </a:r>
          </a:p>
          <a:p>
            <a:pPr>
              <a:buFont typeface="Arial" pitchFamily="34" charset="0"/>
              <a:buChar char="•"/>
            </a:pPr>
            <a:r>
              <a:rPr lang="en-GB" kern="0" dirty="0" smtClean="0">
                <a:solidFill>
                  <a:srgbClr val="00338D"/>
                </a:solidFill>
                <a:latin typeface="Arial" charset="0"/>
              </a:rPr>
              <a:t> Mono-mission comparison between POE-E and POE-D</a:t>
            </a:r>
          </a:p>
          <a:p>
            <a:pPr>
              <a:buFont typeface="Arial" pitchFamily="34" charset="0"/>
              <a:buChar char="•"/>
            </a:pPr>
            <a:r>
              <a:rPr lang="en-GB" kern="0" dirty="0" smtClean="0">
                <a:solidFill>
                  <a:srgbClr val="00338D"/>
                </a:solidFill>
                <a:latin typeface="Arial" charset="0"/>
              </a:rPr>
              <a:t> Multi-mission comparison</a:t>
            </a:r>
          </a:p>
          <a:p>
            <a:pPr>
              <a:buFont typeface="Arial" pitchFamily="34" charset="0"/>
              <a:buChar char="•"/>
            </a:pPr>
            <a:r>
              <a:rPr lang="en-GB" kern="0" dirty="0" smtClean="0">
                <a:solidFill>
                  <a:srgbClr val="00338D"/>
                </a:solidFill>
                <a:latin typeface="Arial" charset="0"/>
              </a:rPr>
              <a:t> Comparison to tide gauges</a:t>
            </a:r>
          </a:p>
          <a:p>
            <a:pPr>
              <a:buFont typeface="Arial" pitchFamily="34" charset="0"/>
              <a:buChar char="•"/>
            </a:pPr>
            <a:r>
              <a:rPr lang="en-GB" kern="0" dirty="0" smtClean="0">
                <a:solidFill>
                  <a:srgbClr val="00338D"/>
                </a:solidFill>
                <a:latin typeface="Arial" charset="0"/>
              </a:rPr>
              <a:t> Comparison to T/S profiles</a:t>
            </a:r>
          </a:p>
          <a:p>
            <a:endParaRPr kumimoji="0" lang="en-US" sz="1600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"/>
          <p:cNvSpPr txBox="1">
            <a:spLocks noChangeArrowheads="1"/>
          </p:cNvSpPr>
          <p:nvPr/>
        </p:nvSpPr>
        <p:spPr>
          <a:xfrm>
            <a:off x="199407" y="1219197"/>
            <a:ext cx="9532422" cy="1785260"/>
          </a:xfrm>
          <a:prstGeom prst="rect">
            <a:avLst/>
          </a:prstGeom>
        </p:spPr>
        <p:txBody>
          <a:bodyPr/>
          <a:lstStyle/>
          <a:p>
            <a:pPr>
              <a:buFont typeface="Arial" pitchFamily="34" charset="0"/>
              <a:buChar char="•"/>
            </a:pPr>
            <a:endParaRPr lang="en-GB" sz="1600" kern="0" dirty="0" smtClean="0">
              <a:solidFill>
                <a:srgbClr val="00338D"/>
              </a:solidFill>
              <a:latin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12"/>
          <p:cNvSpPr txBox="1">
            <a:spLocks noChangeArrowheads="1"/>
          </p:cNvSpPr>
          <p:nvPr/>
        </p:nvSpPr>
        <p:spPr>
          <a:xfrm>
            <a:off x="2357716" y="249655"/>
            <a:ext cx="6655655" cy="79537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New orbit data availability: comparison between POE-D| POE-E</a:t>
            </a:r>
          </a:p>
        </p:txBody>
      </p:sp>
      <p:graphicFrame>
        <p:nvGraphicFramePr>
          <p:cNvPr id="13" name="Tableau 12"/>
          <p:cNvGraphicFramePr>
            <a:graphicFrameLocks noGrp="1"/>
          </p:cNvGraphicFramePr>
          <p:nvPr/>
        </p:nvGraphicFramePr>
        <p:xfrm>
          <a:off x="653144" y="1397480"/>
          <a:ext cx="8146471" cy="466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3060"/>
                <a:gridCol w="3067920"/>
                <a:gridCol w="2715491"/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POE-D (</a:t>
                      </a:r>
                      <a:r>
                        <a:rPr lang="fr-FR" dirty="0" err="1" smtClean="0"/>
                        <a:t>Reference</a:t>
                      </a:r>
                      <a:r>
                        <a:rPr lang="fr-FR" dirty="0" smtClean="0"/>
                        <a:t> 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POE-E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Gravity</a:t>
                      </a:r>
                      <a:r>
                        <a:rPr lang="fr-FR" sz="1400" dirty="0" smtClean="0"/>
                        <a:t> model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EIGEN+</a:t>
                      </a:r>
                      <a:r>
                        <a:rPr lang="fr-FR" sz="1400" dirty="0" err="1" smtClean="0"/>
                        <a:t>GRGS.RL02bis_MEAN</a:t>
                      </a:r>
                      <a:r>
                        <a:rPr lang="fr-FR" sz="1400" dirty="0" smtClean="0"/>
                        <a:t>-FIELD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EIGEN+GRGS.RL03-v2.MEAN-FIELD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Non tidal TVG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one annual, one semi-</a:t>
                      </a:r>
                    </a:p>
                    <a:p>
                      <a:r>
                        <a:rPr lang="en-US" sz="1400" dirty="0" smtClean="0"/>
                        <a:t>annual, one drift terms for </a:t>
                      </a:r>
                    </a:p>
                    <a:p>
                      <a:r>
                        <a:rPr lang="en-US" sz="1400" dirty="0" smtClean="0"/>
                        <a:t>each year up to deg/</a:t>
                      </a:r>
                      <a:r>
                        <a:rPr lang="en-US" sz="1400" dirty="0" err="1" smtClean="0"/>
                        <a:t>ord</a:t>
                      </a:r>
                      <a:r>
                        <a:rPr lang="en-US" sz="1400" dirty="0" smtClean="0"/>
                        <a:t> 50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one annual, one semi-</a:t>
                      </a:r>
                    </a:p>
                    <a:p>
                      <a:r>
                        <a:rPr lang="en-US" sz="1400" dirty="0" smtClean="0"/>
                        <a:t>annual, one bias and one drift terms for </a:t>
                      </a:r>
                    </a:p>
                    <a:p>
                      <a:r>
                        <a:rPr lang="en-US" sz="1400" dirty="0" smtClean="0"/>
                        <a:t>each year up to deg/</a:t>
                      </a:r>
                      <a:r>
                        <a:rPr lang="en-US" sz="1400" dirty="0" err="1" smtClean="0"/>
                        <a:t>ord</a:t>
                      </a:r>
                      <a:r>
                        <a:rPr lang="en-US" sz="1400" dirty="0" smtClean="0"/>
                        <a:t> 80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Surface forces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Radiation pressure model: thermo-optical coefficient from pre-launch box and wing model, with smoothed Earth </a:t>
                      </a:r>
                    </a:p>
                    <a:p>
                      <a:r>
                        <a:rPr lang="en-US" sz="1400" dirty="0" smtClean="0"/>
                        <a:t>shadow model 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Radiation pressure model: </a:t>
                      </a:r>
                    </a:p>
                    <a:p>
                      <a:r>
                        <a:rPr lang="fr-FR" sz="1400" dirty="0" err="1" smtClean="0"/>
                        <a:t>calibrated</a:t>
                      </a:r>
                      <a:r>
                        <a:rPr lang="fr-FR" sz="1400" dirty="0" smtClean="0"/>
                        <a:t> semi-</a:t>
                      </a:r>
                      <a:r>
                        <a:rPr lang="fr-FR" sz="1400" dirty="0" err="1" smtClean="0"/>
                        <a:t>empirical</a:t>
                      </a:r>
                      <a:r>
                        <a:rPr lang="fr-FR" sz="1400" dirty="0" smtClean="0"/>
                        <a:t> </a:t>
                      </a:r>
                      <a:r>
                        <a:rPr lang="fr-FR" sz="1400" dirty="0" err="1" smtClean="0"/>
                        <a:t>solar</a:t>
                      </a:r>
                      <a:r>
                        <a:rPr lang="fr-FR" sz="1400" dirty="0" smtClean="0"/>
                        <a:t> radiation pressure model 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DORIS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DORIS weight is reduced by </a:t>
                      </a:r>
                    </a:p>
                    <a:p>
                      <a:r>
                        <a:rPr lang="en-US" sz="1400" dirty="0" smtClean="0"/>
                        <a:t>a factor 10 before DORIS instrument </a:t>
                      </a:r>
                    </a:p>
                    <a:p>
                      <a:r>
                        <a:rPr lang="en-US" sz="1400" dirty="0" smtClean="0"/>
                        <a:t>change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SAA DORIS beacons weight is 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divided by 10 before DORIS instrument  change</a:t>
                      </a:r>
                      <a:endParaRPr lang="fr-FR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Orbit</a:t>
                      </a:r>
                      <a:r>
                        <a:rPr lang="fr-FR" sz="1400" dirty="0" smtClean="0"/>
                        <a:t> solution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Doris/Laser/GPS till cycle 169</a:t>
                      </a:r>
                    </a:p>
                    <a:p>
                      <a:r>
                        <a:rPr lang="en-US" sz="1400" dirty="0" smtClean="0"/>
                        <a:t>Doris/Laser after</a:t>
                      </a:r>
                      <a:r>
                        <a:rPr lang="en-US" sz="1400" baseline="0" dirty="0" smtClean="0"/>
                        <a:t> cycle 169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Doris/GPS till cycle 169</a:t>
                      </a:r>
                    </a:p>
                    <a:p>
                      <a:r>
                        <a:rPr lang="en-US" sz="1400" dirty="0" smtClean="0"/>
                        <a:t>Doris after</a:t>
                      </a:r>
                      <a:r>
                        <a:rPr lang="en-US" sz="1400" baseline="0" dirty="0" smtClean="0"/>
                        <a:t> cycle 169</a:t>
                      </a:r>
                      <a:endParaRPr lang="en-US" sz="1400" dirty="0" smtClean="0"/>
                    </a:p>
                    <a:p>
                      <a:endParaRPr lang="fr-FR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ZoneTexte 14"/>
          <p:cNvSpPr txBox="1"/>
          <p:nvPr/>
        </p:nvSpPr>
        <p:spPr>
          <a:xfrm>
            <a:off x="1698174" y="6305786"/>
            <a:ext cx="6962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 smtClean="0">
                <a:solidFill>
                  <a:srgbClr val="00338D"/>
                </a:solidFill>
              </a:rPr>
              <a:t>Summary</a:t>
            </a:r>
            <a:r>
              <a:rPr lang="fr-FR" i="1" dirty="0" smtClean="0">
                <a:solidFill>
                  <a:srgbClr val="00338D"/>
                </a:solidFill>
              </a:rPr>
              <a:t> of main changes </a:t>
            </a:r>
            <a:r>
              <a:rPr lang="fr-FR" i="1" dirty="0" err="1" smtClean="0">
                <a:solidFill>
                  <a:srgbClr val="00338D"/>
                </a:solidFill>
              </a:rPr>
              <a:t>between</a:t>
            </a:r>
            <a:r>
              <a:rPr lang="fr-FR" i="1" dirty="0" smtClean="0">
                <a:solidFill>
                  <a:srgbClr val="00338D"/>
                </a:solidFill>
              </a:rPr>
              <a:t> POE-E and POE-D</a:t>
            </a:r>
            <a:endParaRPr lang="fr-FR" i="1" dirty="0">
              <a:solidFill>
                <a:srgbClr val="00338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"/>
          <p:cNvSpPr txBox="1">
            <a:spLocks noChangeArrowheads="1"/>
          </p:cNvSpPr>
          <p:nvPr/>
        </p:nvSpPr>
        <p:spPr>
          <a:xfrm>
            <a:off x="199407" y="1219197"/>
            <a:ext cx="9532422" cy="1785260"/>
          </a:xfrm>
          <a:prstGeom prst="rect">
            <a:avLst/>
          </a:prstGeom>
        </p:spPr>
        <p:txBody>
          <a:bodyPr/>
          <a:lstStyle/>
          <a:p>
            <a:pPr>
              <a:buFont typeface="Arial" pitchFamily="34" charset="0"/>
              <a:buChar char="•"/>
            </a:pPr>
            <a:endParaRPr lang="en-GB" sz="1600" kern="0" dirty="0" smtClean="0">
              <a:solidFill>
                <a:srgbClr val="00338D"/>
              </a:solidFill>
              <a:latin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8" name="Rectangle 12"/>
          <p:cNvSpPr txBox="1">
            <a:spLocks noChangeArrowheads="1"/>
          </p:cNvSpPr>
          <p:nvPr/>
        </p:nvSpPr>
        <p:spPr>
          <a:xfrm>
            <a:off x="1277953" y="161519"/>
            <a:ext cx="7437959" cy="79537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Mono-mission comparisons</a:t>
            </a:r>
          </a:p>
        </p:txBody>
      </p:sp>
      <p:sp>
        <p:nvSpPr>
          <p:cNvPr id="11" name="Rectangle 12"/>
          <p:cNvSpPr txBox="1">
            <a:spLocks noChangeArrowheads="1"/>
          </p:cNvSpPr>
          <p:nvPr/>
        </p:nvSpPr>
        <p:spPr>
          <a:xfrm>
            <a:off x="208588" y="1371597"/>
            <a:ext cx="9532422" cy="1785260"/>
          </a:xfrm>
          <a:prstGeom prst="rect">
            <a:avLst/>
          </a:prstGeom>
        </p:spPr>
        <p:txBody>
          <a:bodyPr/>
          <a:lstStyle/>
          <a:p>
            <a:r>
              <a:rPr lang="en-GB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Note:</a:t>
            </a:r>
          </a:p>
          <a:p>
            <a:pPr>
              <a:buFontTx/>
              <a:buChar char="-"/>
            </a:pPr>
            <a:endParaRPr lang="en-GB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The quality of POE-E orbit solution is assessed by comparing to POE-D solution</a:t>
            </a:r>
          </a:p>
          <a:p>
            <a:pPr>
              <a:buFontTx/>
              <a:buChar char="-"/>
            </a:pPr>
            <a:endParaRPr lang="en-GB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The following analysis were done on the same ensemble of data (reference (POE-D) </a:t>
            </a:r>
            <a:r>
              <a:rPr lang="en-GB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test (POE-E) orbits are valid)</a:t>
            </a:r>
          </a:p>
          <a:p>
            <a:pPr>
              <a:buFontTx/>
              <a:buChar char="-"/>
            </a:pPr>
            <a:endParaRPr lang="en-GB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the study was done before delivery of the missing files for cycle 68 and 537</a:t>
            </a:r>
          </a:p>
          <a:p>
            <a:pPr>
              <a:buFontTx/>
              <a:buChar char="-"/>
            </a:pPr>
            <a:endParaRPr lang="en-GB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>
              <a:buFontTx/>
              <a:buChar char="-"/>
            </a:pPr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Sea Level Anomaly = orbit (POE-D or POE-E) – range – solid earth tide – pole tide – sea state bias (Tran 2012) – ocean tide (got 4.8) – dynamic atmosphere correction – dry troposphere correction – radiometer wet troposphere correction – filtered ionosphere correction – pseudo time tag bias – mean sea surface (CNES/CLS 2011 referenced to 7 years period)</a:t>
            </a:r>
          </a:p>
          <a:p>
            <a:endParaRPr lang="en-GB" kern="0" dirty="0" smtClean="0">
              <a:solidFill>
                <a:srgbClr val="00338D"/>
              </a:solidFill>
              <a:latin typeface="Arial" charset="0"/>
            </a:endParaRPr>
          </a:p>
          <a:p>
            <a:endParaRPr kumimoji="0" lang="en-US" sz="1600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2"/>
          <p:cNvSpPr txBox="1">
            <a:spLocks noChangeArrowheads="1"/>
          </p:cNvSpPr>
          <p:nvPr/>
        </p:nvSpPr>
        <p:spPr>
          <a:xfrm>
            <a:off x="199407" y="1219197"/>
            <a:ext cx="9532422" cy="1785260"/>
          </a:xfrm>
          <a:prstGeom prst="rect">
            <a:avLst/>
          </a:prstGeom>
        </p:spPr>
        <p:txBody>
          <a:bodyPr/>
          <a:lstStyle/>
          <a:p>
            <a:r>
              <a:rPr lang="en-GB" sz="16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This table summarizes the thresholds to determine the impact of a new orbit in terms of </a:t>
            </a:r>
            <a:r>
              <a:rPr lang="en-GB" sz="16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climate applications</a:t>
            </a:r>
            <a:r>
              <a:rPr lang="en-GB" sz="16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GB" sz="16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temporal scales</a:t>
            </a:r>
            <a:r>
              <a:rPr lang="en-GB" sz="16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:</a:t>
            </a:r>
          </a:p>
          <a:p>
            <a:pPr>
              <a:buFontTx/>
              <a:buChar char="-"/>
            </a:pPr>
            <a:r>
              <a:rPr lang="en-GB" sz="16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Significant impact</a:t>
            </a:r>
          </a:p>
          <a:p>
            <a:pPr>
              <a:buFontTx/>
              <a:buChar char="-"/>
            </a:pPr>
            <a:r>
              <a:rPr lang="en-GB" sz="16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Low impact</a:t>
            </a:r>
          </a:p>
          <a:p>
            <a:pPr>
              <a:buFontTx/>
              <a:buChar char="-"/>
            </a:pPr>
            <a:r>
              <a:rPr lang="en-GB" sz="16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No impact detected</a:t>
            </a:r>
          </a:p>
          <a:p>
            <a:endParaRPr kumimoji="0" lang="en-US" sz="1600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12"/>
          <p:cNvSpPr txBox="1">
            <a:spLocks noChangeArrowheads="1"/>
          </p:cNvSpPr>
          <p:nvPr/>
        </p:nvSpPr>
        <p:spPr>
          <a:xfrm>
            <a:off x="209319" y="18298"/>
            <a:ext cx="8649815" cy="79537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Mono-mission comparison</a:t>
            </a:r>
          </a:p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Jason-1 orbit comparison : POE-E versus POE-D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340631" y="2648445"/>
          <a:ext cx="6808628" cy="3863842"/>
        </p:xfrm>
        <a:graphic>
          <a:graphicData uri="http://schemas.openxmlformats.org/drawingml/2006/table">
            <a:tbl>
              <a:tblPr/>
              <a:tblGrid>
                <a:gridCol w="1363078"/>
                <a:gridCol w="1363078"/>
                <a:gridCol w="1363078"/>
                <a:gridCol w="1359697"/>
                <a:gridCol w="1359697"/>
              </a:tblGrid>
              <a:tr h="284651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1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1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rebuchet MS"/>
                          <a:ea typeface="Calibri"/>
                          <a:cs typeface="Times New Roman"/>
                        </a:rPr>
                        <a:t>Temporal Scales</a:t>
                      </a:r>
                      <a:endParaRPr lang="fr-FR" sz="11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Trebuchet MS"/>
                          <a:ea typeface="Calibri"/>
                          <a:cs typeface="Times New Roman"/>
                        </a:rPr>
                        <a:t>Definition of the indicator value</a:t>
                      </a:r>
                      <a:endParaRPr lang="fr-FR" sz="11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8465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rebuchet MS"/>
                          <a:ea typeface="Calibri"/>
                          <a:cs typeface="Times New Roman"/>
                        </a:rPr>
                        <a:t>Significant impact</a:t>
                      </a:r>
                      <a:endParaRPr lang="fr-FR" sz="11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36C0A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Trebuchet MS"/>
                          <a:ea typeface="Calibri"/>
                          <a:cs typeface="Times New Roman"/>
                        </a:rPr>
                        <a:t>Low impact</a:t>
                      </a:r>
                      <a:endParaRPr lang="fr-FR" sz="11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rebuchet MS"/>
                          <a:ea typeface="Calibri"/>
                          <a:cs typeface="Times New Roman"/>
                        </a:rPr>
                        <a:t>No impact detected</a:t>
                      </a:r>
                      <a:endParaRPr lang="fr-FR" sz="11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58483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1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1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rebuchet MS"/>
                          <a:ea typeface="Calibri"/>
                          <a:cs typeface="Times New Roman"/>
                        </a:rPr>
                        <a:t>Trend &gt;0.15 mm/yr</a:t>
                      </a:r>
                      <a:endParaRPr lang="fr-FR" sz="11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Trebuchet MS"/>
                          <a:ea typeface="Calibri"/>
                          <a:cs typeface="Times New Roman"/>
                        </a:rPr>
                        <a:t>Trend&gt; 0.05 mm/yr</a:t>
                      </a:r>
                      <a:endParaRPr lang="fr-FR" sz="11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rebuchet MS"/>
                          <a:ea typeface="Calibri"/>
                          <a:cs typeface="Times New Roman"/>
                        </a:rPr>
                        <a:t>Trend&lt; 0.05 mm/yr</a:t>
                      </a:r>
                      <a:endParaRPr lang="fr-FR" sz="11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275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1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rebuchet MS"/>
                          <a:ea typeface="Calibri"/>
                          <a:cs typeface="Times New Roman"/>
                        </a:rPr>
                        <a:t>Amplitude&gt; 0.5 mm</a:t>
                      </a:r>
                      <a:endParaRPr lang="fr-FR" sz="11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Trebuchet MS"/>
                          <a:ea typeface="Calibri"/>
                          <a:cs typeface="Times New Roman"/>
                        </a:rPr>
                        <a:t>Amplitude&gt; 0.2 mm</a:t>
                      </a:r>
                      <a:endParaRPr lang="fr-FR" sz="11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Trebuchet MS"/>
                          <a:ea typeface="Calibri"/>
                          <a:cs typeface="Times New Roman"/>
                        </a:rPr>
                        <a:t>Amplitude&lt; 0.2 mm</a:t>
                      </a:r>
                      <a:endParaRPr lang="fr-FR" sz="11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787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1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Trebuchet MS"/>
                          <a:ea typeface="Calibri"/>
                          <a:cs typeface="Times New Roman"/>
                        </a:rPr>
                        <a:t>Amplitude&gt; 1 mm</a:t>
                      </a:r>
                      <a:endParaRPr lang="fr-FR" sz="11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rebuchet MS"/>
                          <a:ea typeface="Calibri"/>
                          <a:cs typeface="Times New Roman"/>
                        </a:rPr>
                        <a:t>Amplitude&gt; 0.2 mm</a:t>
                      </a:r>
                      <a:endParaRPr lang="fr-FR" sz="11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Trebuchet MS"/>
                          <a:ea typeface="Calibri"/>
                          <a:cs typeface="Times New Roman"/>
                        </a:rPr>
                        <a:t>Amplitude&lt; 0.2 mm</a:t>
                      </a:r>
                      <a:endParaRPr lang="fr-FR" sz="11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275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1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1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Trebuchet MS"/>
                          <a:ea typeface="Calibri"/>
                          <a:cs typeface="Times New Roman"/>
                        </a:rPr>
                        <a:t>Trend &gt; 0.5 mm/yr</a:t>
                      </a:r>
                      <a:endParaRPr lang="fr-FR" sz="11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Trebuchet MS"/>
                          <a:ea typeface="Calibri"/>
                          <a:cs typeface="Times New Roman"/>
                        </a:rPr>
                        <a:t>Trend&gt; 0.1 mm/yr</a:t>
                      </a:r>
                      <a:endParaRPr lang="fr-FR" sz="11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rebuchet MS"/>
                          <a:ea typeface="Calibri"/>
                          <a:cs typeface="Times New Roman"/>
                        </a:rPr>
                        <a:t>Trend&lt; 0.1 mm/yr</a:t>
                      </a:r>
                      <a:endParaRPr lang="fr-FR" sz="11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70654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1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rebuchet MS"/>
                          <a:ea typeface="Calibri"/>
                          <a:cs typeface="Times New Roman"/>
                        </a:rPr>
                        <a:t>Amplitude&gt; 5 mm</a:t>
                      </a:r>
                      <a:endParaRPr lang="fr-FR" sz="11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rebuchet MS"/>
                          <a:ea typeface="Calibri"/>
                          <a:cs typeface="Times New Roman"/>
                        </a:rPr>
                        <a:t>Amplitude&gt; 0.5 mm</a:t>
                      </a:r>
                      <a:endParaRPr lang="fr-FR" sz="11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rebuchet MS"/>
                          <a:ea typeface="Calibri"/>
                          <a:cs typeface="Times New Roman"/>
                        </a:rPr>
                        <a:t>Amplitude&lt; 0.5 mm</a:t>
                      </a:r>
                      <a:endParaRPr lang="fr-FR" sz="11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7200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1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1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rebuchet MS"/>
                          <a:ea typeface="Calibri"/>
                          <a:cs typeface="Times New Roman"/>
                        </a:rPr>
                        <a:t>Crossovers Variance differences &gt; 1 cm²</a:t>
                      </a:r>
                      <a:endParaRPr lang="fr-FR" sz="11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Trebuchet MS"/>
                          <a:ea typeface="Calibri"/>
                          <a:cs typeface="Times New Roman"/>
                        </a:rPr>
                        <a:t>Crossovers Variance differences &gt; 0.2 cm²</a:t>
                      </a:r>
                      <a:endParaRPr lang="fr-FR" sz="11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Trebuchet MS"/>
                          <a:ea typeface="Calibri"/>
                          <a:cs typeface="Times New Roman"/>
                        </a:rPr>
                        <a:t>Crossovers Variance differences &lt; 0.2 cm²</a:t>
                      </a:r>
                      <a:endParaRPr lang="fr-FR" sz="11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73022" marR="73022" marT="0" marB="0" anchor="ctr">
                    <a:lnL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7249241" y="5127178"/>
            <a:ext cx="227575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Moreover, we will try in this study to indicate for each impact detected if it’s a positive </a:t>
            </a:r>
            <a:r>
              <a:rPr lang="en-GB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(+)</a:t>
            </a: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or a negative </a:t>
            </a:r>
            <a:r>
              <a:rPr lang="en-GB" sz="1400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(-)</a:t>
            </a: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impact.</a:t>
            </a:r>
          </a:p>
          <a:p>
            <a:endParaRPr lang="en-GB" sz="1400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orb_poe_e_quality_mma_ats_tes_j1_Log2SVG_MOY_G.png"/>
          <p:cNvPicPr>
            <a:picLocks noChangeAspect="1"/>
          </p:cNvPicPr>
          <p:nvPr/>
        </p:nvPicPr>
        <p:blipFill>
          <a:blip r:embed="rId2" cstate="print"/>
          <a:srcRect l="1226" t="18211" r="263"/>
          <a:stretch>
            <a:fillRect/>
          </a:stretch>
        </p:blipFill>
        <p:spPr>
          <a:xfrm>
            <a:off x="135722" y="1926778"/>
            <a:ext cx="8914573" cy="49149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724463" y="1157568"/>
            <a:ext cx="65271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This figure shows the temporal evolution of SLA  mean calculated </a:t>
            </a:r>
            <a:r>
              <a:rPr lang="en-GB" sz="1400" u="sng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globally</a:t>
            </a: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6" name="Rectangle 12"/>
          <p:cNvSpPr txBox="1">
            <a:spLocks noChangeArrowheads="1"/>
          </p:cNvSpPr>
          <p:nvPr/>
        </p:nvSpPr>
        <p:spPr>
          <a:xfrm>
            <a:off x="209319" y="18298"/>
            <a:ext cx="8649815" cy="79537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Mono-mission comparison</a:t>
            </a:r>
          </a:p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Global mean sea level: trend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Tableau 15"/>
          <p:cNvGraphicFramePr>
            <a:graphicFrameLocks noGrp="1"/>
          </p:cNvGraphicFramePr>
          <p:nvPr/>
        </p:nvGraphicFramePr>
        <p:xfrm>
          <a:off x="251586" y="1281951"/>
          <a:ext cx="4248627" cy="5172810"/>
        </p:xfrm>
        <a:graphic>
          <a:graphicData uri="http://schemas.openxmlformats.org/drawingml/2006/table">
            <a:tbl>
              <a:tblPr/>
              <a:tblGrid>
                <a:gridCol w="1008105"/>
                <a:gridCol w="1008105"/>
                <a:gridCol w="2232417"/>
              </a:tblGrid>
              <a:tr h="411137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latin typeface="Trebuchet MS"/>
                          <a:ea typeface="Times New Roman"/>
                          <a:cs typeface="Times New Roman"/>
                        </a:rPr>
                        <a:t>Jason-1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113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Temporal Scales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latin typeface="Trebuchet MS"/>
                          <a:ea typeface="Calibri"/>
                          <a:cs typeface="Times New Roman"/>
                        </a:rPr>
                        <a:t>Indicator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9893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POE-E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Versus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Times New Roman"/>
                          <a:cs typeface="Times New Roman"/>
                        </a:rPr>
                        <a:t>Ref.(POE-D)</a:t>
                      </a:r>
                      <a:endParaRPr lang="fr-FR" sz="1000" b="1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250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4946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8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Ellipse 8"/>
          <p:cNvSpPr/>
          <p:nvPr/>
        </p:nvSpPr>
        <p:spPr>
          <a:xfrm>
            <a:off x="1166052" y="3003176"/>
            <a:ext cx="950258" cy="717177"/>
          </a:xfrm>
          <a:prstGeom prst="ellipse">
            <a:avLst/>
          </a:prstGeom>
          <a:noFill/>
          <a:ln>
            <a:solidFill>
              <a:srgbClr val="008542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12"/>
          <p:cNvSpPr txBox="1">
            <a:spLocks noChangeArrowheads="1"/>
          </p:cNvSpPr>
          <p:nvPr/>
        </p:nvSpPr>
        <p:spPr>
          <a:xfrm>
            <a:off x="5468470" y="1292989"/>
            <a:ext cx="4150659" cy="64274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Low impact</a:t>
            </a:r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detected on Global Mean Sea Level trend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465911" y="3388660"/>
            <a:ext cx="414079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0.07 mm/yr difference on the Global MSL</a:t>
            </a:r>
          </a:p>
        </p:txBody>
      </p:sp>
      <p:graphicFrame>
        <p:nvGraphicFramePr>
          <p:cNvPr id="18" name="Tableau 17"/>
          <p:cNvGraphicFramePr>
            <a:graphicFrameLocks noGrp="1"/>
          </p:cNvGraphicFramePr>
          <p:nvPr/>
        </p:nvGraphicFramePr>
        <p:xfrm>
          <a:off x="5490889" y="2188021"/>
          <a:ext cx="4132081" cy="1015094"/>
        </p:xfrm>
        <a:graphic>
          <a:graphicData uri="http://schemas.openxmlformats.org/drawingml/2006/table">
            <a:tbl>
              <a:tblPr/>
              <a:tblGrid>
                <a:gridCol w="1376761"/>
                <a:gridCol w="1377660"/>
                <a:gridCol w="1377660"/>
              </a:tblGrid>
              <a:tr h="236765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000" b="1" dirty="0">
                          <a:latin typeface="Trebuchet MS"/>
                          <a:ea typeface="Times New Roman"/>
                          <a:cs typeface="Times New Roman"/>
                        </a:rPr>
                        <a:t>Impact of the orbit solutions on global MSL </a:t>
                      </a:r>
                      <a:r>
                        <a:rPr lang="en-GB" sz="1000" b="1" dirty="0" smtClean="0">
                          <a:latin typeface="Trebuchet MS"/>
                          <a:ea typeface="Times New Roman"/>
                          <a:cs typeface="Times New Roman"/>
                        </a:rPr>
                        <a:t>(with GOT4V8 tide correction) trends </a:t>
                      </a:r>
                      <a:endParaRPr lang="fr-FR" sz="1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7352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dirty="0">
                          <a:latin typeface="Trebuchet MS"/>
                          <a:ea typeface="Times New Roman"/>
                          <a:cs typeface="Times New Roman"/>
                        </a:rPr>
                        <a:t>Altimetry missions</a:t>
                      </a:r>
                      <a:endParaRPr lang="fr-FR" sz="1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fr-FR" sz="1000" dirty="0" smtClean="0">
                          <a:latin typeface="Trebuchet MS"/>
                          <a:ea typeface="Times New Roman"/>
                          <a:cs typeface="Times New Roman"/>
                        </a:rPr>
                        <a:t>POE-D</a:t>
                      </a:r>
                      <a:endParaRPr lang="fr-FR" sz="1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fr-FR" sz="1000" dirty="0" smtClean="0">
                          <a:latin typeface="Trebuchet MS"/>
                          <a:ea typeface="Times New Roman"/>
                          <a:cs typeface="Times New Roman"/>
                        </a:rPr>
                        <a:t>POE-E</a:t>
                      </a:r>
                      <a:endParaRPr lang="fr-FR" sz="1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36765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dirty="0" smtClean="0">
                          <a:latin typeface="Trebuchet MS"/>
                          <a:ea typeface="Times New Roman"/>
                          <a:cs typeface="Times New Roman"/>
                        </a:rPr>
                        <a:t>Jason-1</a:t>
                      </a:r>
                      <a:endParaRPr lang="fr-FR" sz="1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dirty="0" smtClean="0">
                          <a:latin typeface="Trebuchet MS"/>
                          <a:ea typeface="Times New Roman"/>
                          <a:cs typeface="Times New Roman"/>
                        </a:rPr>
                        <a:t>2.91 </a:t>
                      </a:r>
                      <a:r>
                        <a:rPr lang="en-US" sz="1000" dirty="0">
                          <a:latin typeface="Trebuchet MS"/>
                          <a:ea typeface="Times New Roman"/>
                          <a:cs typeface="Times New Roman"/>
                        </a:rPr>
                        <a:t>mm/yr</a:t>
                      </a:r>
                      <a:endParaRPr lang="fr-FR" sz="1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fr-FR" sz="1000" dirty="0" smtClean="0">
                          <a:latin typeface="Trebuchet MS"/>
                          <a:ea typeface="Times New Roman"/>
                          <a:cs typeface="Times New Roman"/>
                        </a:rPr>
                        <a:t>2.84 mm/</a:t>
                      </a:r>
                      <a:r>
                        <a:rPr lang="fr-FR" sz="1000" dirty="0" err="1" smtClean="0">
                          <a:latin typeface="Trebuchet MS"/>
                          <a:ea typeface="Times New Roman"/>
                          <a:cs typeface="Times New Roman"/>
                        </a:rPr>
                        <a:t>yr</a:t>
                      </a:r>
                      <a:endParaRPr lang="fr-FR" sz="1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12"/>
          <p:cNvSpPr txBox="1">
            <a:spLocks noChangeArrowheads="1"/>
          </p:cNvSpPr>
          <p:nvPr/>
        </p:nvSpPr>
        <p:spPr>
          <a:xfrm>
            <a:off x="209319" y="18298"/>
            <a:ext cx="8649815" cy="79537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Mono-mission comparison</a:t>
            </a:r>
          </a:p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Global mean sea level: trend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"/>
          <p:cNvSpPr txBox="1">
            <a:spLocks noChangeArrowheads="1"/>
          </p:cNvSpPr>
          <p:nvPr/>
        </p:nvSpPr>
        <p:spPr>
          <a:xfrm>
            <a:off x="5468470" y="1292989"/>
            <a:ext cx="4150659" cy="64274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Low impact</a:t>
            </a:r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detected on Global Mean Sea Level trend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88269" y="1702364"/>
            <a:ext cx="41407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Symbol"/>
              <a:buChar char="Þ"/>
            </a:pP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 POE-D orbit is more homogeneous concerning MSL evolution between even and odd passes</a:t>
            </a:r>
          </a:p>
          <a:p>
            <a:pPr>
              <a:buFont typeface="Symbol"/>
              <a:buChar char="Þ"/>
            </a:pPr>
            <a:r>
              <a:rPr lang="en-GB" sz="1400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Even passes show difference between POE-D and POE-E </a:t>
            </a:r>
          </a:p>
        </p:txBody>
      </p:sp>
      <p:graphicFrame>
        <p:nvGraphicFramePr>
          <p:cNvPr id="18" name="Tableau 17"/>
          <p:cNvGraphicFramePr>
            <a:graphicFrameLocks noGrp="1"/>
          </p:cNvGraphicFramePr>
          <p:nvPr/>
        </p:nvGraphicFramePr>
        <p:xfrm>
          <a:off x="5490889" y="2188021"/>
          <a:ext cx="4132081" cy="1015094"/>
        </p:xfrm>
        <a:graphic>
          <a:graphicData uri="http://schemas.openxmlformats.org/drawingml/2006/table">
            <a:tbl>
              <a:tblPr/>
              <a:tblGrid>
                <a:gridCol w="1376761"/>
                <a:gridCol w="1377660"/>
                <a:gridCol w="1377660"/>
              </a:tblGrid>
              <a:tr h="236765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GB" sz="1000" b="1" dirty="0" smtClean="0">
                          <a:latin typeface="Trebuchet MS"/>
                          <a:ea typeface="Times New Roman"/>
                          <a:cs typeface="Times New Roman"/>
                        </a:rPr>
                        <a:t>MSL trend differences between Odd and Even pass for the two orbit solutions</a:t>
                      </a:r>
                      <a:endParaRPr lang="fr-FR" sz="1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7352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dirty="0">
                          <a:latin typeface="Trebuchet MS"/>
                          <a:ea typeface="Times New Roman"/>
                          <a:cs typeface="Times New Roman"/>
                        </a:rPr>
                        <a:t>Altimetry missions</a:t>
                      </a:r>
                      <a:endParaRPr lang="fr-FR" sz="1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fr-FR" sz="1000" dirty="0" smtClean="0">
                          <a:latin typeface="Trebuchet MS"/>
                          <a:ea typeface="Times New Roman"/>
                          <a:cs typeface="Times New Roman"/>
                        </a:rPr>
                        <a:t>POE-D</a:t>
                      </a:r>
                      <a:endParaRPr lang="fr-FR" sz="1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fr-FR" sz="1000" dirty="0" smtClean="0">
                          <a:latin typeface="Trebuchet MS"/>
                          <a:ea typeface="Times New Roman"/>
                          <a:cs typeface="Times New Roman"/>
                        </a:rPr>
                        <a:t>POE-E</a:t>
                      </a:r>
                      <a:endParaRPr lang="fr-FR" sz="1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</a:tr>
              <a:tr h="236765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dirty="0" smtClean="0">
                          <a:latin typeface="Trebuchet MS"/>
                          <a:ea typeface="Times New Roman"/>
                          <a:cs typeface="Times New Roman"/>
                        </a:rPr>
                        <a:t>Jason-1</a:t>
                      </a:r>
                      <a:endParaRPr lang="fr-FR" sz="1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dirty="0" smtClean="0">
                          <a:latin typeface="Trebuchet MS"/>
                          <a:ea typeface="Times New Roman"/>
                          <a:cs typeface="Times New Roman"/>
                        </a:rPr>
                        <a:t>-0.03 </a:t>
                      </a:r>
                      <a:r>
                        <a:rPr lang="en-US" sz="1000" dirty="0">
                          <a:latin typeface="Trebuchet MS"/>
                          <a:ea typeface="Times New Roman"/>
                          <a:cs typeface="Times New Roman"/>
                        </a:rPr>
                        <a:t>mm/yr</a:t>
                      </a:r>
                      <a:endParaRPr lang="fr-FR" sz="1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fr-FR" sz="1000" dirty="0" smtClean="0">
                          <a:latin typeface="Trebuchet MS"/>
                          <a:ea typeface="Times New Roman"/>
                          <a:cs typeface="Times New Roman"/>
                        </a:rPr>
                        <a:t>0.24 mm/</a:t>
                      </a:r>
                      <a:r>
                        <a:rPr lang="fr-FR" sz="1000" dirty="0" err="1" smtClean="0">
                          <a:latin typeface="Trebuchet MS"/>
                          <a:ea typeface="Times New Roman"/>
                          <a:cs typeface="Times New Roman"/>
                        </a:rPr>
                        <a:t>yr</a:t>
                      </a:r>
                      <a:endParaRPr lang="fr-FR" sz="1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12"/>
          <p:cNvSpPr txBox="1">
            <a:spLocks noChangeArrowheads="1"/>
          </p:cNvSpPr>
          <p:nvPr/>
        </p:nvSpPr>
        <p:spPr>
          <a:xfrm>
            <a:off x="209319" y="18298"/>
            <a:ext cx="8649815" cy="79537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Mono-mission comparison</a:t>
            </a:r>
          </a:p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Global mean sea level: trend</a:t>
            </a:r>
          </a:p>
        </p:txBody>
      </p:sp>
      <p:pic>
        <p:nvPicPr>
          <p:cNvPr id="11" name="Image 10" descr="Log2SVG_MOY_ETU_TrPI_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6000" y="3511125"/>
            <a:ext cx="5040000" cy="3346875"/>
          </a:xfrm>
          <a:prstGeom prst="rect">
            <a:avLst/>
          </a:prstGeom>
        </p:spPr>
      </p:pic>
      <p:pic>
        <p:nvPicPr>
          <p:cNvPr id="12" name="Image 11" descr="Log2SVG_MOY_REF_TrPI_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11125"/>
            <a:ext cx="5040000" cy="3346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au 10"/>
          <p:cNvGraphicFramePr>
            <a:graphicFrameLocks noGrp="1"/>
          </p:cNvGraphicFramePr>
          <p:nvPr/>
        </p:nvGraphicFramePr>
        <p:xfrm>
          <a:off x="251586" y="1281951"/>
          <a:ext cx="4248627" cy="5172810"/>
        </p:xfrm>
        <a:graphic>
          <a:graphicData uri="http://schemas.openxmlformats.org/drawingml/2006/table">
            <a:tbl>
              <a:tblPr/>
              <a:tblGrid>
                <a:gridCol w="1008105"/>
                <a:gridCol w="1008105"/>
                <a:gridCol w="2232417"/>
              </a:tblGrid>
              <a:tr h="411137">
                <a:tc grid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latin typeface="Trebuchet MS"/>
                          <a:ea typeface="Times New Roman"/>
                          <a:cs typeface="Times New Roman"/>
                        </a:rPr>
                        <a:t>Jason-1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1113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Climate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Applications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Temporal Scales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latin typeface="Trebuchet MS"/>
                          <a:ea typeface="Calibri"/>
                          <a:cs typeface="Times New Roman"/>
                        </a:rPr>
                        <a:t>Indicator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98936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POE-E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Calibri"/>
                          <a:cs typeface="Times New Roman"/>
                        </a:rPr>
                        <a:t>Versus</a:t>
                      </a:r>
                    </a:p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000" b="1" dirty="0" smtClean="0">
                          <a:latin typeface="Trebuchet MS"/>
                          <a:ea typeface="Times New Roman"/>
                          <a:cs typeface="Times New Roman"/>
                        </a:rPr>
                        <a:t>Ref.(POE-D)</a:t>
                      </a:r>
                      <a:endParaRPr lang="fr-FR" sz="1000" b="1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562507">
                <a:tc rowSpan="3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Global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4681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Inter annual signals (&gt; 1 year)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endParaRPr lang="en-US" sz="2000" dirty="0">
                        <a:latin typeface="Trebuchet MS"/>
                        <a:ea typeface="Calibri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2507">
                <a:tc rowSpan="2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Regional Mean Sea Level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Long-term evolution (trend)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Annual and semi-annual Signals 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2507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Trebuchet MS"/>
                          <a:ea typeface="Calibri"/>
                          <a:cs typeface="Times New Roman"/>
                        </a:rPr>
                        <a:t>Mesoscale</a:t>
                      </a:r>
                      <a:endParaRPr lang="fr-FR" sz="120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Trebuchet MS"/>
                          <a:ea typeface="Calibri"/>
                          <a:cs typeface="Times New Roman"/>
                        </a:rPr>
                        <a:t>Signals &lt; 2 months</a:t>
                      </a:r>
                      <a:endParaRPr lang="fr-FR" sz="12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fr-FR" sz="2000" dirty="0">
                        <a:latin typeface="Trebuchet MS"/>
                        <a:ea typeface="Times New Roman"/>
                        <a:cs typeface="Times New Roman"/>
                      </a:endParaRPr>
                    </a:p>
                  </a:txBody>
                  <a:tcPr marL="51989" marR="5198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3" name="Ellipse 12"/>
          <p:cNvSpPr/>
          <p:nvPr/>
        </p:nvSpPr>
        <p:spPr>
          <a:xfrm>
            <a:off x="1166052" y="3558362"/>
            <a:ext cx="950258" cy="717177"/>
          </a:xfrm>
          <a:prstGeom prst="ellipse">
            <a:avLst/>
          </a:prstGeom>
          <a:noFill/>
          <a:ln>
            <a:solidFill>
              <a:srgbClr val="008542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2"/>
          <p:cNvSpPr txBox="1">
            <a:spLocks noChangeArrowheads="1"/>
          </p:cNvSpPr>
          <p:nvPr/>
        </p:nvSpPr>
        <p:spPr>
          <a:xfrm>
            <a:off x="5258623" y="1282044"/>
            <a:ext cx="4150659" cy="6990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b="1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Low impact </a:t>
            </a:r>
            <a:r>
              <a:rPr lang="en-GB" dirty="0" smtClean="0">
                <a:solidFill>
                  <a:srgbClr val="00338D"/>
                </a:solidFill>
                <a:latin typeface="Arial" pitchFamily="34" charset="0"/>
                <a:cs typeface="Arial" pitchFamily="34" charset="0"/>
              </a:rPr>
              <a:t>detected on Inter annual Signals</a:t>
            </a:r>
            <a:endParaRPr lang="en-US" dirty="0" smtClean="0">
              <a:solidFill>
                <a:srgbClr val="00338D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Tx/>
              <a:buFont typeface="Arial" charset="0"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338D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" name="Image 7" descr="Filtered_Orbit_Dif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45900" y="2611128"/>
            <a:ext cx="5147279" cy="3418115"/>
          </a:xfrm>
          <a:prstGeom prst="rect">
            <a:avLst/>
          </a:prstGeom>
        </p:spPr>
      </p:pic>
      <p:cxnSp>
        <p:nvCxnSpPr>
          <p:cNvPr id="9" name="Connecteur droit 8"/>
          <p:cNvCxnSpPr/>
          <p:nvPr/>
        </p:nvCxnSpPr>
        <p:spPr>
          <a:xfrm>
            <a:off x="6731305" y="2423711"/>
            <a:ext cx="33051" cy="3679634"/>
          </a:xfrm>
          <a:prstGeom prst="line">
            <a:avLst/>
          </a:prstGeom>
          <a:ln w="19050">
            <a:solidFill>
              <a:srgbClr val="00338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9252336" y="2399841"/>
            <a:ext cx="33051" cy="3679634"/>
          </a:xfrm>
          <a:prstGeom prst="line">
            <a:avLst/>
          </a:prstGeom>
          <a:ln w="19050">
            <a:solidFill>
              <a:srgbClr val="00338D"/>
            </a:solidFill>
            <a:prstDash val="soli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5034709" y="2159304"/>
            <a:ext cx="1861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i="1" dirty="0" err="1" smtClean="0">
                <a:solidFill>
                  <a:srgbClr val="00338D"/>
                </a:solidFill>
              </a:rPr>
              <a:t>With</a:t>
            </a:r>
            <a:r>
              <a:rPr lang="fr-FR" sz="1400" i="1" dirty="0" smtClean="0">
                <a:solidFill>
                  <a:srgbClr val="00338D"/>
                </a:solidFill>
              </a:rPr>
              <a:t> GPS</a:t>
            </a:r>
            <a:endParaRPr lang="fr-FR" sz="1400" i="1" dirty="0">
              <a:solidFill>
                <a:srgbClr val="00338D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7059975" y="2157470"/>
            <a:ext cx="2150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i="1" dirty="0" smtClean="0">
                <a:solidFill>
                  <a:srgbClr val="00338D"/>
                </a:solidFill>
              </a:rPr>
              <a:t>GPS no longer </a:t>
            </a:r>
            <a:r>
              <a:rPr lang="fr-FR" sz="1400" i="1" dirty="0" err="1" smtClean="0">
                <a:solidFill>
                  <a:srgbClr val="00338D"/>
                </a:solidFill>
              </a:rPr>
              <a:t>used</a:t>
            </a:r>
            <a:r>
              <a:rPr lang="fr-FR" sz="1400" i="1" dirty="0" smtClean="0">
                <a:solidFill>
                  <a:srgbClr val="00338D"/>
                </a:solidFill>
              </a:rPr>
              <a:t> in POE</a:t>
            </a:r>
            <a:endParaRPr lang="fr-FR" sz="1400" i="1" dirty="0">
              <a:solidFill>
                <a:srgbClr val="00338D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8662792" y="6143196"/>
            <a:ext cx="1243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i="1" dirty="0" err="1" smtClean="0">
                <a:solidFill>
                  <a:srgbClr val="00338D"/>
                </a:solidFill>
              </a:rPr>
              <a:t>Geodetic</a:t>
            </a:r>
            <a:r>
              <a:rPr lang="fr-FR" sz="1400" i="1" dirty="0" smtClean="0">
                <a:solidFill>
                  <a:srgbClr val="00338D"/>
                </a:solidFill>
              </a:rPr>
              <a:t> phase</a:t>
            </a:r>
            <a:endParaRPr lang="fr-FR" sz="1400" i="1" dirty="0">
              <a:solidFill>
                <a:srgbClr val="00338D"/>
              </a:solidFill>
            </a:endParaRPr>
          </a:p>
        </p:txBody>
      </p:sp>
      <p:sp>
        <p:nvSpPr>
          <p:cNvPr id="14" name="Rectangle 12"/>
          <p:cNvSpPr txBox="1">
            <a:spLocks noChangeArrowheads="1"/>
          </p:cNvSpPr>
          <p:nvPr/>
        </p:nvSpPr>
        <p:spPr>
          <a:xfrm>
            <a:off x="209319" y="18298"/>
            <a:ext cx="8649815" cy="795374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Mono-mission comparison</a:t>
            </a:r>
          </a:p>
          <a:p>
            <a:pPr>
              <a:lnSpc>
                <a:spcPct val="85000"/>
              </a:lnSpc>
              <a:spcBef>
                <a:spcPct val="20000"/>
              </a:spcBef>
              <a:buClr>
                <a:srgbClr val="000066"/>
              </a:buClr>
              <a:defRPr/>
            </a:pPr>
            <a:r>
              <a:rPr lang="en-US" sz="2800" b="1" kern="0" dirty="0" smtClean="0">
                <a:solidFill>
                  <a:schemeClr val="accent3"/>
                </a:solidFill>
                <a:latin typeface="Arial" charset="0"/>
              </a:rPr>
              <a:t>Global mean sea level: inter-annual signals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738255" y="6175169"/>
            <a:ext cx="4031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Some</a:t>
            </a:r>
            <a:r>
              <a:rPr lang="fr-FR" dirty="0" smtClean="0"/>
              <a:t> long-</a:t>
            </a:r>
            <a:r>
              <a:rPr lang="fr-FR" dirty="0" err="1" smtClean="0"/>
              <a:t>term</a:t>
            </a:r>
            <a:r>
              <a:rPr lang="fr-FR" dirty="0" smtClean="0"/>
              <a:t> </a:t>
            </a:r>
            <a:r>
              <a:rPr lang="fr-FR" dirty="0" err="1" smtClean="0"/>
              <a:t>evolution</a:t>
            </a:r>
            <a:r>
              <a:rPr lang="fr-FR" dirty="0" smtClean="0"/>
              <a:t> visible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4476998" y="2660073"/>
            <a:ext cx="109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0.4 mm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4320639" y="5104409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- 0.4 mm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Custom Design">
  <a:themeElements>
    <a:clrScheme name="1_Default Design 7">
      <a:dk1>
        <a:srgbClr val="000000"/>
      </a:dk1>
      <a:lt1>
        <a:srgbClr val="FFFFFF"/>
      </a:lt1>
      <a:dk2>
        <a:srgbClr val="747678"/>
      </a:dk2>
      <a:lt2>
        <a:srgbClr val="4D4F53"/>
      </a:lt2>
      <a:accent1>
        <a:srgbClr val="0098DB"/>
      </a:accent1>
      <a:accent2>
        <a:srgbClr val="D5D6D2"/>
      </a:accent2>
      <a:accent3>
        <a:srgbClr val="FFFFFF"/>
      </a:accent3>
      <a:accent4>
        <a:srgbClr val="000000"/>
      </a:accent4>
      <a:accent5>
        <a:srgbClr val="AACAEA"/>
      </a:accent5>
      <a:accent6>
        <a:srgbClr val="C1C2BE"/>
      </a:accent6>
      <a:hlink>
        <a:srgbClr val="8B8D8E"/>
      </a:hlink>
      <a:folHlink>
        <a:srgbClr val="9A9B9C"/>
      </a:folHlink>
    </a:clrScheme>
    <a:fontScheme name="2_Custom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ustom Desig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ustom Desig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CLS Modèle de note technique en français" ma:contentTypeID="0x010100853BD43EC96A9741BFCB5D4135F0671401030104008EECD3FC9B44294AA39BBFD7D9D398E0" ma:contentTypeVersion="87" ma:contentTypeDescription="Modèle pour la rédaction d'un note technique" ma:contentTypeScope="" ma:versionID="2994dec074e2b20dfa08a69d570d61ea">
  <xsd:schema xmlns:xsd="http://www.w3.org/2001/XMLSchema" xmlns:xs="http://www.w3.org/2001/XMLSchema" xmlns:p="http://schemas.microsoft.com/office/2006/metadata/properties" xmlns:ns1="http://schemas.microsoft.com/sharepoint/v3" xmlns:ns2="24584a92-cfe5-42c0-880b-1dbd08f20e00" xmlns:ns3="http://schemas.microsoft.com/sharepoint/v3/fields" targetNamespace="http://schemas.microsoft.com/office/2006/metadata/properties" ma:root="true" ma:fieldsID="c6ba8f940f0f69f10ed0f708d9c70891" ns1:_="" ns2:_="" ns3:_="">
    <xsd:import namespace="http://schemas.microsoft.com/sharepoint/v3"/>
    <xsd:import namespace="24584a92-cfe5-42c0-880b-1dbd08f20e00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1:Language" minOccurs="0"/>
                <xsd:element ref="ns2:Date_x0020_version" minOccurs="0"/>
                <xsd:element ref="ns2:Co-auteur" minOccurs="0"/>
                <xsd:element ref="ns2:Référence" minOccurs="0"/>
                <xsd:element ref="ns2:Indice_x0020_édition" minOccurs="0"/>
                <xsd:element ref="ns2:Indice_x0020_révision" minOccurs="0"/>
                <xsd:element ref="ns2:Destinataires" minOccurs="0"/>
                <xsd:element ref="ns3:_Publisher" minOccurs="0"/>
                <xsd:element ref="ns3:_Source" minOccurs="0"/>
                <xsd:element ref="ns2:Référence_x0020_du_x0020_contrat" minOccurs="0"/>
                <xsd:element ref="ns2:Référence_x0020_externe" minOccurs="0"/>
                <xsd:element ref="ns2:Nomenclature" minOccurs="0"/>
                <xsd:element ref="ns2:a1c7a85153334bb0955c2f9598d080be" minOccurs="0"/>
                <xsd:element ref="ns2:vérificateurs" minOccurs="0"/>
                <xsd:element ref="ns2:Approbateurs" minOccurs="0"/>
                <xsd:element ref="ns3:_Status" minOccurs="0"/>
                <xsd:element ref="ns3:_ResourceType" minOccurs="0"/>
                <xsd:element ref="ns2:Commentaires_relectur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10" nillable="true" ma:displayName="Langue" ma:format="Dropdown" ma:internalName="Language" ma:readOnly="false">
      <xsd:simpleType>
        <xsd:union memberTypes="dms:Text">
          <xsd:simpleType>
            <xsd:restriction base="dms:Choice">
              <xsd:enumeration value="Arabe (Arabie saoudite)"/>
              <xsd:enumeration value="Bulgare (Bulgarie)"/>
              <xsd:enumeration value="Chinois (R.A.S. de Hong Kong)"/>
              <xsd:enumeration value="Chinois (République populaire de Chine)"/>
              <xsd:enumeration value="Chinois (Taïwan)"/>
              <xsd:enumeration value="Croate (Croatie)"/>
              <xsd:enumeration value="Tchèque (République tchèque)"/>
              <xsd:enumeration value="Danois (Danemark)"/>
              <xsd:enumeration value="Néerlandais (Pays-Bas)"/>
              <xsd:enumeration value="Anglais"/>
              <xsd:enumeration value="Estonien (Estonie)"/>
              <xsd:enumeration value="Finnois (Finlande)"/>
              <xsd:enumeration value="Français (France)"/>
              <xsd:enumeration value="Allemand (Allemagne)"/>
              <xsd:enumeration value="Grec (Grèce)"/>
              <xsd:enumeration value="Hébreu (Israël)"/>
              <xsd:enumeration value="Hindi (Inde)"/>
              <xsd:enumeration value="Hongrois (Hongrie)"/>
              <xsd:enumeration value="Indonésien (Indonésie)"/>
              <xsd:enumeration value="Italien (Italie)"/>
              <xsd:enumeration value="Japonais (Japon)"/>
              <xsd:enumeration value="Coréen (Corée)"/>
              <xsd:enumeration value="Letton (Lettonie)"/>
              <xsd:enumeration value="Lituanien (Lituanie)"/>
              <xsd:enumeration value="Malais (Malaisie)"/>
              <xsd:enumeration value="Norvégien (Bokmal) (Norvège)"/>
              <xsd:enumeration value="Polonais (Pologne)"/>
              <xsd:enumeration value="Portugais (Brésil)"/>
              <xsd:enumeration value="Portugais (Portugal)"/>
              <xsd:enumeration value="Roumain (Roumanie)"/>
              <xsd:enumeration value="Russe (Russie)"/>
              <xsd:enumeration value="Serbe (Latin, Serbie)"/>
              <xsd:enumeration value="Slovaque (Slovaquie)"/>
              <xsd:enumeration value="Slovène (Slovénie)"/>
              <xsd:enumeration value="Espagnol (Espagne)"/>
              <xsd:enumeration value="Suédois (Suède)"/>
              <xsd:enumeration value="Thaï (Thaïlande)"/>
              <xsd:enumeration value="Turc (Turquie)"/>
              <xsd:enumeration value="Ukrainien (Ukraine)"/>
              <xsd:enumeration value="Ourdou (République islamique du Pakistan)"/>
              <xsd:enumeration value="Vietnamien (Vietnam)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584a92-cfe5-42c0-880b-1dbd08f20e00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Colonne Attraper tout de Taxonomie" ma:description="" ma:hidden="true" ma:list="{09c5871d-9491-4c58-a5e0-63c6d25eefc8}" ma:internalName="TaxCatchAll" ma:showField="CatchAllData" ma:web="b1fe1201-8f0c-4fed-a6a3-d40f2e111e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9" nillable="true" ma:displayName="Colonne Attraper tout de Taxonomie1" ma:description="" ma:hidden="true" ma:list="{09c5871d-9491-4c58-a5e0-63c6d25eefc8}" ma:internalName="TaxCatchAllLabel" ma:readOnly="true" ma:showField="CatchAllDataLabel" ma:web="b1fe1201-8f0c-4fed-a6a3-d40f2e111e8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ate_x0020_version" ma:index="14" nillable="true" ma:displayName="Date version" ma:format="DateOnly" ma:internalName="Date_x0020_version">
      <xsd:simpleType>
        <xsd:restriction base="dms:DateTime"/>
      </xsd:simpleType>
    </xsd:element>
    <xsd:element name="Co-auteur" ma:index="15" nillable="true" ma:displayName="Co-auteur" ma:internalName="Co_x002d_auteur">
      <xsd:simpleType>
        <xsd:restriction base="dms:Text">
          <xsd:maxLength value="255"/>
        </xsd:restriction>
      </xsd:simpleType>
    </xsd:element>
    <xsd:element name="Référence" ma:index="16" nillable="true" ma:displayName="Référence" ma:internalName="R_x00e9_f_x00e9_rence">
      <xsd:simpleType>
        <xsd:restriction base="dms:Text">
          <xsd:maxLength value="255"/>
        </xsd:restriction>
      </xsd:simpleType>
    </xsd:element>
    <xsd:element name="Indice_x0020_édition" ma:index="17" nillable="true" ma:displayName="Indice édition" ma:internalName="Indice_x0020__x00e9_dition">
      <xsd:simpleType>
        <xsd:restriction base="dms:Text">
          <xsd:maxLength value="255"/>
        </xsd:restriction>
      </xsd:simpleType>
    </xsd:element>
    <xsd:element name="Indice_x0020_révision" ma:index="18" nillable="true" ma:displayName="Indice révision" ma:internalName="Indice_x0020_r_x00e9_vision">
      <xsd:simpleType>
        <xsd:restriction base="dms:Text">
          <xsd:maxLength value="255"/>
        </xsd:restriction>
      </xsd:simpleType>
    </xsd:element>
    <xsd:element name="Destinataires" ma:index="19" nillable="true" ma:displayName="Destinataires" ma:internalName="Destinataires">
      <xsd:simpleType>
        <xsd:restriction base="dms:Text">
          <xsd:maxLength value="255"/>
        </xsd:restriction>
      </xsd:simpleType>
    </xsd:element>
    <xsd:element name="Référence_x0020_du_x0020_contrat" ma:index="22" nillable="true" ma:displayName="Référence du contrat" ma:internalName="R_x00e9_f_x00e9_rence_x0020_du_x0020_contrat">
      <xsd:simpleType>
        <xsd:restriction base="dms:Text">
          <xsd:maxLength value="255"/>
        </xsd:restriction>
      </xsd:simpleType>
    </xsd:element>
    <xsd:element name="Référence_x0020_externe" ma:index="23" nillable="true" ma:displayName="Référence externe" ma:internalName="R_x00e9_f_x00e9_rence_x0020_externe">
      <xsd:simpleType>
        <xsd:restriction base="dms:Text">
          <xsd:maxLength value="255"/>
        </xsd:restriction>
      </xsd:simpleType>
    </xsd:element>
    <xsd:element name="Nomenclature" ma:index="24" nillable="true" ma:displayName="Nomenclature" ma:internalName="Nomenclature">
      <xsd:simpleType>
        <xsd:restriction base="dms:Text">
          <xsd:maxLength value="255"/>
        </xsd:restriction>
      </xsd:simpleType>
    </xsd:element>
    <xsd:element name="a1c7a85153334bb0955c2f9598d080be" ma:index="25" nillable="true" ma:taxonomy="true" ma:internalName="a1c7a85153334bb0955c2f9598d080be" ma:taxonomyFieldName="Composants" ma:displayName="Composants" ma:default="" ma:fieldId="{a1c7a851-5333-4bb0-955c-2f9598d080be}" ma:taxonomyMulti="true" ma:sspId="e67887bc-73e1-46c3-a151-501b31e7815b" ma:termSetId="271a31bc-27ff-4c6f-b48c-4f87cf342eff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vérificateurs" ma:index="27" nillable="true" ma:displayName="Vérificateurs" ma:internalName="v_x00e9_rificateurs">
      <xsd:simpleType>
        <xsd:restriction base="dms:Text">
          <xsd:maxLength value="255"/>
        </xsd:restriction>
      </xsd:simpleType>
    </xsd:element>
    <xsd:element name="Approbateurs" ma:index="28" nillable="true" ma:displayName="Approbateurs" ma:internalName="Approbateurs">
      <xsd:simpleType>
        <xsd:restriction base="dms:Text">
          <xsd:maxLength value="255"/>
        </xsd:restriction>
      </xsd:simpleType>
    </xsd:element>
    <xsd:element name="Commentaires_relecture" ma:index="31" nillable="true" ma:displayName="Commentaires_relecture" ma:internalName="Commentaires_relectur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Publisher" ma:index="20" nillable="true" ma:displayName="Éditeur" ma:default="CLS" ma:description="Personne, organisation ou service qui a publié la ressource" ma:internalName="_Publisher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CLS"/>
                    <xsd:enumeration value="CGI"/>
                    <xsd:enumeration value="DTU Space"/>
                    <xsd:enumeration value="ECMWF"/>
                    <xsd:enumeration value="ESA"/>
                    <xsd:enumeration value="ESRIN"/>
                    <xsd:enumeration value="FCUP"/>
                    <xsd:enumeration value="GFZ"/>
                    <xsd:enumeration value="isardSAT"/>
                    <xsd:enumeration value="LEGOS"/>
                    <xsd:enumeration value="NERSC"/>
                    <xsd:enumeration value="NOC"/>
                    <xsd:enumeration value="PML"/>
                    <xsd:enumeration value="University of Hamburg"/>
                  </xsd:restriction>
                </xsd:simpleType>
              </xsd:element>
            </xsd:sequence>
          </xsd:extension>
        </xsd:complexContent>
      </xsd:complexType>
    </xsd:element>
    <xsd:element name="_Source" ma:index="21" nillable="true" ma:displayName="Source" ma:description="Références à des ressources dont la ressource est dérivée" ma:internalName="_Source">
      <xsd:simpleType>
        <xsd:restriction base="dms:Note">
          <xsd:maxLength value="255"/>
        </xsd:restriction>
      </xsd:simpleType>
    </xsd:element>
    <xsd:element name="_Status" ma:index="29" nillable="true" ma:displayName="État" ma:default="En travail" ma:format="Dropdown" ma:internalName="_Status">
      <xsd:simpleType>
        <xsd:restriction base="dms:Choice">
          <xsd:enumeration value="En travail"/>
          <xsd:enumeration value="A revoir"/>
          <xsd:enumeration value="Publié"/>
        </xsd:restriction>
      </xsd:simpleType>
    </xsd:element>
    <xsd:element name="_ResourceType" ma:index="30" nillable="true" ma:displayName="Type de ressource" ma:default="Specification" ma:description="Jeu de catégories, fonctions, genres ou niveau d'agrégation" ma:format="Dropdown" ma:indexed="true" ma:internalName="_ResourceType">
      <xsd:simpleType>
        <xsd:restriction base="dms:Choice">
          <xsd:enumeration value="Specification"/>
          <xsd:enumeration value="Report"/>
          <xsd:enumeration value="Powerpoint"/>
          <xsd:enumeration value="Acceptance document"/>
          <xsd:enumeration value="Design document"/>
          <xsd:enumeration value="Manual"/>
          <xsd:enumeration value="Memorandum"/>
          <xsd:enumeration value="Technical Note"/>
          <xsd:enumeration value="Tests Document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12" ma:displayName="Auteur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 ma:index="11" ma:displayName="Commentaires"/>
        <xsd:element name="keywords" minOccurs="0" maxOccurs="1" type="xsd:string"/>
        <xsd:element ref="dc:language" minOccurs="0" maxOccurs="1"/>
        <xsd:element name="category" minOccurs="0" maxOccurs="1" type="xsd:string" ma:index="13" ma:displayName="Catégorie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État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éférence_x0020_du_x0020_contrat xmlns="24584a92-cfe5-42c0-880b-1dbd08f20e00">ESA Contract No. 4000109872/13/I-NB</Référence_x0020_du_x0020_contrat>
    <Language xmlns="http://schemas.microsoft.com/sharepoint/v3" xsi:nil="true"/>
    <Co-auteur xmlns="24584a92-cfe5-42c0-880b-1dbd08f20e00" xsi:nil="true"/>
    <_Source xmlns="http://schemas.microsoft.com/sharepoint/v3/fields" xsi:nil="true"/>
    <Commentaires_relecture xmlns="24584a92-cfe5-42c0-880b-1dbd08f20e00" xsi:nil="true"/>
    <Nomenclature xmlns="24584a92-cfe5-42c0-880b-1dbd08f20e00" xsi:nil="true"/>
    <_Publisher xmlns="http://schemas.microsoft.com/sharepoint/v3/fields">
      <Value>CLS</Value>
    </_Publisher>
    <_Status xmlns="http://schemas.microsoft.com/sharepoint/v3/fields">En travail</_Status>
    <TaxCatchAll xmlns="24584a92-cfe5-42c0-880b-1dbd08f20e00"/>
    <Référence xmlns="24584a92-cfe5-42c0-880b-1dbd08f20e00" xsi:nil="true"/>
    <a1c7a85153334bb0955c2f9598d080be xmlns="24584a92-cfe5-42c0-880b-1dbd08f20e00">
      <Terms xmlns="http://schemas.microsoft.com/office/infopath/2007/PartnerControls"/>
    </a1c7a85153334bb0955c2f9598d080be>
    <Date_x0020_version xmlns="24584a92-cfe5-42c0-880b-1dbd08f20e00" xsi:nil="true"/>
    <Destinataires xmlns="24584a92-cfe5-42c0-880b-1dbd08f20e00" xsi:nil="true"/>
    <Référence_x0020_externe xmlns="24584a92-cfe5-42c0-880b-1dbd08f20e00" xsi:nil="true"/>
    <vérificateurs xmlns="24584a92-cfe5-42c0-880b-1dbd08f20e00" xsi:nil="true"/>
    <Approbateurs xmlns="24584a92-cfe5-42c0-880b-1dbd08f20e00" xsi:nil="true"/>
    <_ResourceType xmlns="http://schemas.microsoft.com/sharepoint/v3/fields">Specification</_ResourceType>
    <Indice_x0020_édition xmlns="24584a92-cfe5-42c0-880b-1dbd08f20e00" xsi:nil="true"/>
    <Indice_x0020_révision xmlns="24584a92-cfe5-42c0-880b-1dbd08f20e00" xsi:nil="true"/>
  </documentManagement>
</p:properties>
</file>

<file path=customXml/item4.xml><?xml version="1.0" encoding="utf-8"?>
<?mso-contentType ?>
<spe:Receivers xmlns:spe="http://schemas.microsoft.com/sharepoint/events"/>
</file>

<file path=customXml/item5.xml><?xml version="1.0" encoding="utf-8"?>
<?mso-contentType ?>
<SharedContentType xmlns="Microsoft.SharePoint.Taxonomy.ContentTypeSync" SourceId="e67887bc-73e1-46c3-a151-501b31e7815b" ContentTypeId="0x010100853BD43EC96A9741BFCB5D4135F0671401030104" PreviousValue="false"/>
</file>

<file path=customXml/itemProps1.xml><?xml version="1.0" encoding="utf-8"?>
<ds:datastoreItem xmlns:ds="http://schemas.openxmlformats.org/officeDocument/2006/customXml" ds:itemID="{8D748B63-9858-4D36-A858-DA2FE92131C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24584a92-cfe5-42c0-880b-1dbd08f20e00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25107A6-B15B-409F-AD4A-4F829EE605B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1C02810-9667-4F09-B056-7D91F1544B55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microsoft.com/sharepoint/v3"/>
    <ds:schemaRef ds:uri="24584a92-cfe5-42c0-880b-1dbd08f20e00"/>
    <ds:schemaRef ds:uri="http://schemas.microsoft.com/sharepoint/v3/fields"/>
    <ds:schemaRef ds:uri="http://schemas.openxmlformats.org/package/2006/metadata/core-properties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05B3500D-1D34-41F6-9F55-F7906D3349B6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087FBDA6-DCA9-4A8B-8633-D719F97E669B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20646</TotalTime>
  <Words>1452</Words>
  <Application>Microsoft Office PowerPoint</Application>
  <PresentationFormat>Format A4 (210 x 297 mm)</PresentationFormat>
  <Paragraphs>375</Paragraphs>
  <Slides>17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2_Custom Design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</vt:vector>
  </TitlesOfParts>
  <Company>IconMedialab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 AMET CONSECTETUER</dc:title>
  <dc:creator>Ablain Michael</dc:creator>
  <cp:lastModifiedBy>mablain</cp:lastModifiedBy>
  <cp:revision>1626</cp:revision>
  <cp:lastPrinted>2008-08-26T16:26:23Z</cp:lastPrinted>
  <dcterms:created xsi:type="dcterms:W3CDTF">2011-01-18T09:37:25Z</dcterms:created>
  <dcterms:modified xsi:type="dcterms:W3CDTF">2015-11-18T16:49:36Z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0x010100853BD43EC96A9741BFCB5D4135F0671401030104008EECD3FC9B44294AA39BBFD7D9D398E0</vt:lpwstr>
  </property>
  <property fmtid="{D5CDD505-2E9C-101B-9397-08002B2CF9AE}" pid="3" name="Composants">
    <vt:lpwstr/>
  </property>
</Properties>
</file>